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notesMasterIdLst>
    <p:notesMasterId r:id="rId4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notesMaster" Target="notesMasters/notesMaster1.xml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image" Target="../media/image-23-5.png"/><Relationship Id="rId6" Type="http://schemas.openxmlformats.org/officeDocument/2006/relationships/image" Target="../media/image-23-6.png"/><Relationship Id="rId7" Type="http://schemas.openxmlformats.org/officeDocument/2006/relationships/image" Target="../media/image-2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2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image" Target="../media/image-27-4.png"/><Relationship Id="rId5" Type="http://schemas.openxmlformats.org/officeDocument/2006/relationships/image" Target="../media/image-27-5.png"/><Relationship Id="rId6" Type="http://schemas.openxmlformats.org/officeDocument/2006/relationships/image" Target="../media/image-27-6.png"/><Relationship Id="rId7" Type="http://schemas.openxmlformats.org/officeDocument/2006/relationships/image" Target="../media/image-27-7.png"/><Relationship Id="rId8" Type="http://schemas.openxmlformats.org/officeDocument/2006/relationships/image" Target="../media/image-2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image" Target="../media/image-29-3.png"/><Relationship Id="rId4" Type="http://schemas.openxmlformats.org/officeDocument/2006/relationships/image" Target="../media/image-2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image" Target="../media/image-31-3.png"/><Relationship Id="rId4" Type="http://schemas.openxmlformats.org/officeDocument/2006/relationships/image" Target="../media/image-31-4.png"/><Relationship Id="rId5" Type="http://schemas.openxmlformats.org/officeDocument/2006/relationships/image" Target="../media/image-31-5.png"/><Relationship Id="rId6" Type="http://schemas.openxmlformats.org/officeDocument/2006/relationships/image" Target="../media/image-31-6.png"/><Relationship Id="rId7" Type="http://schemas.openxmlformats.org/officeDocument/2006/relationships/image" Target="../media/image-31-7.png"/><Relationship Id="rId8" Type="http://schemas.openxmlformats.org/officeDocument/2006/relationships/image" Target="../media/image-31-8.png"/><Relationship Id="rId9" Type="http://schemas.openxmlformats.org/officeDocument/2006/relationships/image" Target="../media/image-31-9.png"/><Relationship Id="rId10" Type="http://schemas.openxmlformats.org/officeDocument/2006/relationships/image" Target="../media/image-3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image" Target="../media/image-36-2.png"/><Relationship Id="rId3" Type="http://schemas.openxmlformats.org/officeDocument/2006/relationships/image" Target="../media/image-36-3.png"/><Relationship Id="rId4" Type="http://schemas.openxmlformats.org/officeDocument/2006/relationships/image" Target="../media/image-36-4.png"/><Relationship Id="rId5" Type="http://schemas.openxmlformats.org/officeDocument/2006/relationships/image" Target="../media/image-36-5.png"/><Relationship Id="rId6" Type="http://schemas.openxmlformats.org/officeDocument/2006/relationships/image" Target="../media/image-36-6.png"/><Relationship Id="rId7" Type="http://schemas.openxmlformats.org/officeDocument/2006/relationships/image" Target="../media/image-36-7.png"/><Relationship Id="rId8" Type="http://schemas.openxmlformats.org/officeDocument/2006/relationships/image" Target="../media/image-36-8.png"/><Relationship Id="rId9" Type="http://schemas.openxmlformats.org/officeDocument/2006/relationships/image" Target="../media/image-3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4A5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846320" cy="4846320"/>
          </a:xfrm>
          <a:prstGeom prst="ellipse">
            <a:avLst/>
          </a:prstGeom>
          <a:solidFill>
            <a:srgbClr val="062F3D"/>
          </a:solidFill>
          <a:ln/>
        </p:spPr>
      </p:sp>
      <p:sp>
        <p:nvSpPr>
          <p:cNvPr id="3" name="Shape 1"/>
          <p:cNvSpPr/>
          <p:nvPr/>
        </p:nvSpPr>
        <p:spPr>
          <a:xfrm>
            <a:off x="10881360" y="4297680"/>
            <a:ext cx="2834640" cy="2834640"/>
          </a:xfrm>
          <a:prstGeom prst="ellipse">
            <a:avLst/>
          </a:prstGeom>
          <a:solidFill>
            <a:srgbClr val="5C9A94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2402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spc="400" kern="0" dirty="0">
                <a:solidFill>
                  <a:srgbClr val="A9CBC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ARIOMED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48640" y="2788920"/>
            <a:ext cx="91440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3F7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Continuous Care, Continuously Supported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548640" y="3794760"/>
            <a:ext cx="7955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AFC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conversation with Cystic Fibrosis clinicians — exploring where an intelligent care layer could ease the burden of continuous coordination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548640" y="4846320"/>
            <a:ext cx="1188720" cy="0"/>
          </a:xfrm>
          <a:prstGeom prst="line">
            <a:avLst/>
          </a:prstGeom>
          <a:noFill/>
          <a:ln w="31750">
            <a:solidFill>
              <a:srgbClr val="D97D5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5010912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AFC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Discovery Discussion  ·  Prepared for Cystic Fibrosis clinical leaders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FC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D97D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WE BEGIN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This is a conversation, not a pitch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600200"/>
            <a:ext cx="3456432" cy="3063240"/>
          </a:xfrm>
          <a:prstGeom prst="roundRect">
            <a:avLst>
              <a:gd name="adj" fmla="val 2687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868680" y="1901952"/>
            <a:ext cx="685800" cy="68580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692" y="1997964"/>
            <a:ext cx="493776" cy="493776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41248" y="2743200"/>
            <a:ext cx="28712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Not a startup pitch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841248" y="3337560"/>
            <a:ext cx="2871216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are not asking for investment or a decision today.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4315968" y="1600200"/>
            <a:ext cx="3456432" cy="3063240"/>
          </a:xfrm>
          <a:prstGeom prst="roundRect">
            <a:avLst>
              <a:gd name="adj" fmla="val 2687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636008" y="1901952"/>
            <a:ext cx="685800" cy="68580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2020" y="1997964"/>
            <a:ext cx="493776" cy="493776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608576" y="2743200"/>
            <a:ext cx="28712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Not a sales presentation</a:t>
            </a:r>
            <a:endParaRPr lang="en-US" sz="1650" dirty="0"/>
          </a:p>
        </p:txBody>
      </p:sp>
      <p:sp>
        <p:nvSpPr>
          <p:cNvPr id="14" name="Text 10"/>
          <p:cNvSpPr/>
          <p:nvPr/>
        </p:nvSpPr>
        <p:spPr>
          <a:xfrm>
            <a:off x="4608576" y="3337560"/>
            <a:ext cx="2871216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There is nothing here to buy or sign.</a:t>
            </a:r>
            <a:endParaRPr lang="en-US" sz="1250" dirty="0"/>
          </a:p>
        </p:txBody>
      </p:sp>
      <p:sp>
        <p:nvSpPr>
          <p:cNvPr id="15" name="Shape 11"/>
          <p:cNvSpPr/>
          <p:nvPr/>
        </p:nvSpPr>
        <p:spPr>
          <a:xfrm>
            <a:off x="8083296" y="1600200"/>
            <a:ext cx="3456432" cy="3063240"/>
          </a:xfrm>
          <a:prstGeom prst="roundRect">
            <a:avLst>
              <a:gd name="adj" fmla="val 2687"/>
            </a:avLst>
          </a:prstGeom>
          <a:solidFill>
            <a:srgbClr val="EEF4F3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8403336" y="1901952"/>
            <a:ext cx="685800" cy="68580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9348" y="1997964"/>
            <a:ext cx="493776" cy="493776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8375904" y="2743200"/>
            <a:ext cx="28712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request for your expertise</a:t>
            </a:r>
            <a:endParaRPr lang="en-US" sz="1650" dirty="0"/>
          </a:p>
        </p:txBody>
      </p:sp>
      <p:sp>
        <p:nvSpPr>
          <p:cNvPr id="19" name="Text 14"/>
          <p:cNvSpPr/>
          <p:nvPr/>
        </p:nvSpPr>
        <p:spPr>
          <a:xfrm>
            <a:off x="8375904" y="3337560"/>
            <a:ext cx="2871216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want to understand your world and be corrected where we are wrong.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548640" y="5029200"/>
            <a:ext cx="101800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i="1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goal today is to validate a vision, surface clinical pain points, and receive your honest feedback.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D97D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THIS BEGAN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father's perspective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600200"/>
            <a:ext cx="6400800" cy="4160520"/>
          </a:xfrm>
          <a:prstGeom prst="roundRect">
            <a:avLst>
              <a:gd name="adj" fmla="val 1978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896112" y="1874520"/>
            <a:ext cx="571500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5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 am the father of an 11-year-old with Cystic Fibrosis.</a:t>
            </a:r>
            <a:endParaRPr lang="en-US" sz="1500" dirty="0"/>
          </a:p>
          <a:p>
            <a:pPr indent="0" marL="0">
              <a:lnSpc>
                <a:spcPct val="122000"/>
              </a:lnSpc>
              <a:buNone/>
            </a:pPr>
            <a:r>
              <a:rPr lang="en-US" sz="800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endParaRPr lang="en-US" sz="1500" dirty="0"/>
          </a:p>
          <a:p>
            <a:pPr indent="0" marL="0">
              <a:lnSpc>
                <a:spcPct val="122000"/>
              </a:lnSpc>
              <a:buNone/>
            </a:pPr>
            <a:r>
              <a:rPr lang="en-US" sz="1500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Living with CF every day taught our family that the hardest part is not only the disease itself — it is the continuous coordination, remembering, and uncertainty that surrounds it.</a:t>
            </a:r>
            <a:endParaRPr lang="en-US" sz="1500" dirty="0"/>
          </a:p>
          <a:p>
            <a:pPr indent="0" marL="0">
              <a:lnSpc>
                <a:spcPct val="122000"/>
              </a:lnSpc>
              <a:buNone/>
            </a:pPr>
            <a:r>
              <a:rPr lang="en-US" sz="800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endParaRPr lang="en-US" sz="1500" dirty="0"/>
          </a:p>
          <a:p>
            <a:pPr indent="0" marL="0">
              <a:lnSpc>
                <a:spcPct val="122000"/>
              </a:lnSpc>
              <a:buNone/>
            </a:pPr>
            <a:r>
              <a:rPr lang="en-US" sz="1500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more we learned, the less we feared. Knowledge reduced anxiety. Continuous support built confidence.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7452360" y="1600200"/>
            <a:ext cx="4160520" cy="1280160"/>
          </a:xfrm>
          <a:prstGeom prst="roundRect">
            <a:avLst>
              <a:gd name="adj" fmla="val 6429"/>
            </a:avLst>
          </a:prstGeom>
          <a:solidFill>
            <a:srgbClr val="0B4A5E"/>
          </a:solidFill>
          <a:ln/>
        </p:spPr>
      </p:sp>
      <p:sp>
        <p:nvSpPr>
          <p:cNvPr id="8" name="Text 6"/>
          <p:cNvSpPr/>
          <p:nvPr/>
        </p:nvSpPr>
        <p:spPr>
          <a:xfrm>
            <a:off x="7726680" y="1728216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A9CBC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Daily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7726680" y="2185416"/>
            <a:ext cx="3657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AFC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treatments, medications, and monitoring routines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7452360" y="3044952"/>
            <a:ext cx="4160520" cy="1280160"/>
          </a:xfrm>
          <a:prstGeom prst="roundRect">
            <a:avLst>
              <a:gd name="adj" fmla="val 6429"/>
            </a:avLst>
          </a:prstGeom>
          <a:solidFill>
            <a:srgbClr val="0B4A5E"/>
          </a:solidFill>
          <a:ln/>
        </p:spPr>
      </p:sp>
      <p:sp>
        <p:nvSpPr>
          <p:cNvPr id="11" name="Text 9"/>
          <p:cNvSpPr/>
          <p:nvPr/>
        </p:nvSpPr>
        <p:spPr>
          <a:xfrm>
            <a:off x="7726680" y="3172968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A9CBC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Constant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7726680" y="3630168"/>
            <a:ext cx="3657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AFC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coordination across clinic, hospital, pharmacy, and school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7452360" y="4489704"/>
            <a:ext cx="4160520" cy="1280160"/>
          </a:xfrm>
          <a:prstGeom prst="roundRect">
            <a:avLst>
              <a:gd name="adj" fmla="val 6429"/>
            </a:avLst>
          </a:prstGeom>
          <a:solidFill>
            <a:srgbClr val="0B4A5E"/>
          </a:solidFill>
          <a:ln/>
        </p:spPr>
      </p:sp>
      <p:sp>
        <p:nvSpPr>
          <p:cNvPr id="14" name="Text 12"/>
          <p:cNvSpPr/>
          <p:nvPr/>
        </p:nvSpPr>
        <p:spPr>
          <a:xfrm>
            <a:off x="7726680" y="46177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A9CBC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Invisible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7726680" y="5074920"/>
            <a:ext cx="3657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AFC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administrative and cognitive load carried mostly by families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62F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9436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D97D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VISION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1024128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3F7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ArioMed is not intended to become “AI for CF.”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48640" y="1783080"/>
            <a:ext cx="9326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FC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envisioned as an intelligent care platform — Cystic Fibrosis is simply the first clinical domain, because we understand it deeply.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2880360"/>
            <a:ext cx="1691640" cy="484632"/>
          </a:xfrm>
          <a:prstGeom prst="roundRect">
            <a:avLst>
              <a:gd name="adj" fmla="val 49057"/>
            </a:avLst>
          </a:prstGeom>
          <a:solidFill>
            <a:srgbClr val="0B4A5E"/>
          </a:solidFill>
          <a:ln w="12700">
            <a:solidFill>
              <a:srgbClr val="5C9A9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880360"/>
            <a:ext cx="169164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3F7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Rare diseases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2441448" y="2880360"/>
            <a:ext cx="1828800" cy="484632"/>
          </a:xfrm>
          <a:prstGeom prst="roundRect">
            <a:avLst>
              <a:gd name="adj" fmla="val 49057"/>
            </a:avLst>
          </a:prstGeom>
          <a:solidFill>
            <a:srgbClr val="0B4A5E"/>
          </a:solidFill>
          <a:ln w="12700">
            <a:solidFill>
              <a:srgbClr val="5C9A94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441448" y="2880360"/>
            <a:ext cx="18288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3F7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Chronic disease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471416" y="2880360"/>
            <a:ext cx="1600200" cy="484632"/>
          </a:xfrm>
          <a:prstGeom prst="roundRect">
            <a:avLst>
              <a:gd name="adj" fmla="val 49057"/>
            </a:avLst>
          </a:prstGeom>
          <a:solidFill>
            <a:srgbClr val="0B4A5E"/>
          </a:solidFill>
          <a:ln w="12700">
            <a:solidFill>
              <a:srgbClr val="5C9A9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471416" y="2880360"/>
            <a:ext cx="16002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3F7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Elderly care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6272784" y="2880360"/>
            <a:ext cx="2148840" cy="484632"/>
          </a:xfrm>
          <a:prstGeom prst="roundRect">
            <a:avLst>
              <a:gd name="adj" fmla="val 49057"/>
            </a:avLst>
          </a:prstGeom>
          <a:solidFill>
            <a:srgbClr val="0B4A5E"/>
          </a:solidFill>
          <a:ln w="12700">
            <a:solidFill>
              <a:srgbClr val="5C9A94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272784" y="2880360"/>
            <a:ext cx="214884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3F7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Post-surgical care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622792" y="2880360"/>
            <a:ext cx="1828800" cy="484632"/>
          </a:xfrm>
          <a:prstGeom prst="roundRect">
            <a:avLst>
              <a:gd name="adj" fmla="val 49057"/>
            </a:avLst>
          </a:prstGeom>
          <a:solidFill>
            <a:srgbClr val="0B4A5E"/>
          </a:solidFill>
          <a:ln w="12700">
            <a:solidFill>
              <a:srgbClr val="5C9A9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622792" y="2880360"/>
            <a:ext cx="18288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3F7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Rehabilitation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48640" y="3538728"/>
            <a:ext cx="1874520" cy="484632"/>
          </a:xfrm>
          <a:prstGeom prst="roundRect">
            <a:avLst>
              <a:gd name="adj" fmla="val 49057"/>
            </a:avLst>
          </a:prstGeom>
          <a:solidFill>
            <a:srgbClr val="0B4A5E"/>
          </a:solidFill>
          <a:ln w="12700">
            <a:solidFill>
              <a:srgbClr val="5C9A94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48640" y="3538728"/>
            <a:ext cx="187452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3F7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 transplant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2624328" y="3538728"/>
            <a:ext cx="2148840" cy="484632"/>
          </a:xfrm>
          <a:prstGeom prst="roundRect">
            <a:avLst>
              <a:gd name="adj" fmla="val 49057"/>
            </a:avLst>
          </a:prstGeom>
          <a:solidFill>
            <a:srgbClr val="0B4A5E"/>
          </a:solidFill>
          <a:ln w="12700">
            <a:solidFill>
              <a:srgbClr val="5C9A94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624328" y="3538728"/>
            <a:ext cx="214884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3F7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Neurological disease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548640" y="5074920"/>
            <a:ext cx="11094415" cy="914400"/>
          </a:xfrm>
          <a:prstGeom prst="roundRect">
            <a:avLst>
              <a:gd name="adj" fmla="val 9000"/>
            </a:avLst>
          </a:prstGeom>
          <a:solidFill>
            <a:srgbClr val="0B4A5E"/>
          </a:solidFill>
          <a:ln/>
        </p:spPr>
      </p:sp>
      <p:sp>
        <p:nvSpPr>
          <p:cNvPr id="20" name="Text 18"/>
          <p:cNvSpPr/>
          <p:nvPr/>
        </p:nvSpPr>
        <p:spPr>
          <a:xfrm>
            <a:off x="822960" y="5074920"/>
            <a:ext cx="1054577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9CBC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underlying problem is always the same: continuous care requires continuous coordination.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FC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D97D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ROADMAP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we'll walk through together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48640" y="1645920"/>
            <a:ext cx="594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5C9A9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1188720" y="1645920"/>
            <a:ext cx="4480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reality of living with CF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548640" y="2304288"/>
            <a:ext cx="5120640" cy="0"/>
          </a:xfrm>
          <a:prstGeom prst="line">
            <a:avLst/>
          </a:prstGeom>
          <a:noFill/>
          <a:ln w="12700">
            <a:solidFill>
              <a:srgbClr val="D8E4E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48640" y="2395728"/>
            <a:ext cx="594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5C9A9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1188720" y="2395728"/>
            <a:ext cx="4480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invisible workload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548640" y="3054096"/>
            <a:ext cx="5120640" cy="0"/>
          </a:xfrm>
          <a:prstGeom prst="line">
            <a:avLst/>
          </a:prstGeom>
          <a:noFill/>
          <a:ln w="12700">
            <a:solidFill>
              <a:srgbClr val="D8E4E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48640" y="3145536"/>
            <a:ext cx="594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5C9A9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1188720" y="3145536"/>
            <a:ext cx="4480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gaps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548640" y="3803904"/>
            <a:ext cx="5120640" cy="0"/>
          </a:xfrm>
          <a:prstGeom prst="line">
            <a:avLst/>
          </a:prstGeom>
          <a:noFill/>
          <a:ln w="12700">
            <a:solidFill>
              <a:srgbClr val="D8E4E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48640" y="3895344"/>
            <a:ext cx="594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5C9A9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1188720" y="3895344"/>
            <a:ext cx="4480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Introducing ArioMed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548640" y="4553712"/>
            <a:ext cx="5120640" cy="0"/>
          </a:xfrm>
          <a:prstGeom prst="line">
            <a:avLst/>
          </a:prstGeom>
          <a:noFill/>
          <a:ln w="12700">
            <a:solidFill>
              <a:srgbClr val="D8E4E2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48640" y="4645152"/>
            <a:ext cx="594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5C9A9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1188720" y="4645152"/>
            <a:ext cx="4480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Registry AI Assistant</a:t>
            </a:r>
            <a:endParaRPr lang="en-US" sz="1450" dirty="0"/>
          </a:p>
        </p:txBody>
      </p:sp>
      <p:sp>
        <p:nvSpPr>
          <p:cNvPr id="19" name="Text 17"/>
          <p:cNvSpPr/>
          <p:nvPr/>
        </p:nvSpPr>
        <p:spPr>
          <a:xfrm>
            <a:off x="6537960" y="1645920"/>
            <a:ext cx="594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5C9A9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7178040" y="1645920"/>
            <a:ext cx="4480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 Companion</a:t>
            </a:r>
            <a:endParaRPr lang="en-US" sz="1450" dirty="0"/>
          </a:p>
        </p:txBody>
      </p:sp>
      <p:sp>
        <p:nvSpPr>
          <p:cNvPr id="21" name="Shape 19"/>
          <p:cNvSpPr/>
          <p:nvPr/>
        </p:nvSpPr>
        <p:spPr>
          <a:xfrm>
            <a:off x="6537960" y="2304288"/>
            <a:ext cx="5120640" cy="0"/>
          </a:xfrm>
          <a:prstGeom prst="line">
            <a:avLst/>
          </a:prstGeom>
          <a:noFill/>
          <a:ln w="12700">
            <a:solidFill>
              <a:srgbClr val="D8E4E2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6537960" y="2395728"/>
            <a:ext cx="594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5C9A9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07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7178040" y="2395728"/>
            <a:ext cx="4480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Agentic care</a:t>
            </a:r>
            <a:endParaRPr lang="en-US" sz="1450" dirty="0"/>
          </a:p>
        </p:txBody>
      </p:sp>
      <p:sp>
        <p:nvSpPr>
          <p:cNvPr id="24" name="Shape 22"/>
          <p:cNvSpPr/>
          <p:nvPr/>
        </p:nvSpPr>
        <p:spPr>
          <a:xfrm>
            <a:off x="6537960" y="3054096"/>
            <a:ext cx="5120640" cy="0"/>
          </a:xfrm>
          <a:prstGeom prst="line">
            <a:avLst/>
          </a:prstGeom>
          <a:noFill/>
          <a:ln w="12700">
            <a:solidFill>
              <a:srgbClr val="D8E4E2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37960" y="3145536"/>
            <a:ext cx="594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5C9A9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08</a:t>
            </a:r>
            <a:endParaRPr lang="en-US" sz="1900" dirty="0"/>
          </a:p>
        </p:txBody>
      </p:sp>
      <p:sp>
        <p:nvSpPr>
          <p:cNvPr id="26" name="Text 24"/>
          <p:cNvSpPr/>
          <p:nvPr/>
        </p:nvSpPr>
        <p:spPr>
          <a:xfrm>
            <a:off x="7178040" y="3145536"/>
            <a:ext cx="4480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 care vision</a:t>
            </a:r>
            <a:endParaRPr lang="en-US" sz="1450" dirty="0"/>
          </a:p>
        </p:txBody>
      </p:sp>
      <p:sp>
        <p:nvSpPr>
          <p:cNvPr id="27" name="Shape 25"/>
          <p:cNvSpPr/>
          <p:nvPr/>
        </p:nvSpPr>
        <p:spPr>
          <a:xfrm>
            <a:off x="6537960" y="3803904"/>
            <a:ext cx="5120640" cy="0"/>
          </a:xfrm>
          <a:prstGeom prst="line">
            <a:avLst/>
          </a:prstGeom>
          <a:noFill/>
          <a:ln w="12700">
            <a:solidFill>
              <a:srgbClr val="D8E4E2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537960" y="3895344"/>
            <a:ext cx="594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5C9A9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09</a:t>
            </a:r>
            <a:endParaRPr lang="en-US" sz="1900" dirty="0"/>
          </a:p>
        </p:txBody>
      </p:sp>
      <p:sp>
        <p:nvSpPr>
          <p:cNvPr id="29" name="Text 27"/>
          <p:cNvSpPr/>
          <p:nvPr/>
        </p:nvSpPr>
        <p:spPr>
          <a:xfrm>
            <a:off x="7178040" y="3895344"/>
            <a:ext cx="4480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twin</a:t>
            </a:r>
            <a:endParaRPr lang="en-US" sz="1450" dirty="0"/>
          </a:p>
        </p:txBody>
      </p:sp>
      <p:sp>
        <p:nvSpPr>
          <p:cNvPr id="30" name="Shape 28"/>
          <p:cNvSpPr/>
          <p:nvPr/>
        </p:nvSpPr>
        <p:spPr>
          <a:xfrm>
            <a:off x="6537960" y="4553712"/>
            <a:ext cx="5120640" cy="0"/>
          </a:xfrm>
          <a:prstGeom prst="line">
            <a:avLst/>
          </a:prstGeom>
          <a:noFill/>
          <a:ln w="12700">
            <a:solidFill>
              <a:srgbClr val="D8E4E2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37960" y="4645152"/>
            <a:ext cx="5943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5C9A9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1900" dirty="0"/>
          </a:p>
        </p:txBody>
      </p:sp>
      <p:sp>
        <p:nvSpPr>
          <p:cNvPr id="32" name="Text 30"/>
          <p:cNvSpPr/>
          <p:nvPr/>
        </p:nvSpPr>
        <p:spPr>
          <a:xfrm>
            <a:off x="7178040" y="4645152"/>
            <a:ext cx="44805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for you</a:t>
            </a:r>
            <a:endParaRPr lang="en-US" sz="1450" dirty="0"/>
          </a:p>
        </p:txBody>
      </p:sp>
      <p:sp>
        <p:nvSpPr>
          <p:cNvPr id="33" name="Shape 31"/>
          <p:cNvSpPr/>
          <p:nvPr/>
        </p:nvSpPr>
        <p:spPr>
          <a:xfrm>
            <a:off x="6263640" y="1645920"/>
            <a:ext cx="0" cy="3703320"/>
          </a:xfrm>
          <a:prstGeom prst="line">
            <a:avLst/>
          </a:prstGeom>
          <a:noFill/>
          <a:ln w="12700">
            <a:solidFill>
              <a:srgbClr val="D8E4E2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62F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66960" y="-1828800"/>
            <a:ext cx="5120640" cy="5120640"/>
          </a:xfrm>
          <a:prstGeom prst="ellipse">
            <a:avLst/>
          </a:prstGeom>
          <a:solidFill>
            <a:srgbClr val="0B4A5E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965960"/>
            <a:ext cx="3291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rgbClr val="5C9A9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8400" dirty="0"/>
          </a:p>
        </p:txBody>
      </p:sp>
      <p:sp>
        <p:nvSpPr>
          <p:cNvPr id="4" name="Shape 2"/>
          <p:cNvSpPr/>
          <p:nvPr/>
        </p:nvSpPr>
        <p:spPr>
          <a:xfrm>
            <a:off x="548640" y="3383280"/>
            <a:ext cx="1188720" cy="0"/>
          </a:xfrm>
          <a:prstGeom prst="line">
            <a:avLst/>
          </a:prstGeom>
          <a:noFill/>
          <a:ln w="31750">
            <a:solidFill>
              <a:srgbClr val="D97D5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3566160"/>
            <a:ext cx="97228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F3F7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reality of living with CF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548640" y="4434840"/>
            <a:ext cx="8808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FC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Walking the complete patient journey — from diagnosis through the transition to adulthood.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FC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D97D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· THE PATIENT JOURNEY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lifetime of coordinated care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1396975" y="2697480"/>
            <a:ext cx="8483346" cy="0"/>
          </a:xfrm>
          <a:prstGeom prst="line">
            <a:avLst/>
          </a:prstGeom>
          <a:noFill/>
          <a:ln w="25400">
            <a:solidFill>
              <a:srgbClr val="A9CBC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012927" y="2331720"/>
            <a:ext cx="768096" cy="768096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0460" y="2439253"/>
            <a:ext cx="553029" cy="553029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1012927" y="2331720"/>
            <a:ext cx="768096" cy="768096"/>
          </a:xfrm>
          <a:prstGeom prst="ellipse">
            <a:avLst/>
          </a:prstGeom>
          <a:ln w="19050">
            <a:solidFill>
              <a:srgbClr val="5C9A94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40080" y="3246120"/>
            <a:ext cx="151378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Diagnosis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40080" y="3721608"/>
            <a:ext cx="151378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Genetic testing, newborn screening, first clinic contact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2709596" y="2331720"/>
            <a:ext cx="768096" cy="768096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129" y="2439253"/>
            <a:ext cx="553029" cy="553029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2709596" y="2331720"/>
            <a:ext cx="768096" cy="768096"/>
          </a:xfrm>
          <a:prstGeom prst="ellipse">
            <a:avLst/>
          </a:prstGeom>
          <a:ln w="19050">
            <a:solidFill>
              <a:srgbClr val="5C9A94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2336749" y="3246120"/>
            <a:ext cx="151378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Daily treatment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2336749" y="3721608"/>
            <a:ext cx="151378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Medications, enzymes, airway clearance</a:t>
            </a:r>
            <a:endParaRPr lang="en-US" sz="1000" dirty="0"/>
          </a:p>
        </p:txBody>
      </p:sp>
      <p:sp>
        <p:nvSpPr>
          <p:cNvPr id="16" name="Shape 12"/>
          <p:cNvSpPr/>
          <p:nvPr/>
        </p:nvSpPr>
        <p:spPr>
          <a:xfrm>
            <a:off x="4406265" y="2331720"/>
            <a:ext cx="768096" cy="768096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3798" y="2439253"/>
            <a:ext cx="553029" cy="553029"/>
          </a:xfrm>
          <a:prstGeom prst="rect">
            <a:avLst/>
          </a:prstGeom>
        </p:spPr>
      </p:pic>
      <p:sp>
        <p:nvSpPr>
          <p:cNvPr id="18" name="Shape 13"/>
          <p:cNvSpPr/>
          <p:nvPr/>
        </p:nvSpPr>
        <p:spPr>
          <a:xfrm>
            <a:off x="4406265" y="2331720"/>
            <a:ext cx="768096" cy="768096"/>
          </a:xfrm>
          <a:prstGeom prst="ellipse">
            <a:avLst/>
          </a:prstGeom>
          <a:ln w="19050">
            <a:solidFill>
              <a:srgbClr val="5C9A94"/>
            </a:solidFill>
            <a:prstDash val="solid"/>
          </a:ln>
        </p:spPr>
      </p:sp>
      <p:sp>
        <p:nvSpPr>
          <p:cNvPr id="19" name="Text 14"/>
          <p:cNvSpPr/>
          <p:nvPr/>
        </p:nvSpPr>
        <p:spPr>
          <a:xfrm>
            <a:off x="4033418" y="3246120"/>
            <a:ext cx="151378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Clinic visits</a:t>
            </a:r>
            <a:endParaRPr lang="en-US" sz="1300" dirty="0"/>
          </a:p>
        </p:txBody>
      </p:sp>
      <p:sp>
        <p:nvSpPr>
          <p:cNvPr id="20" name="Text 15"/>
          <p:cNvSpPr/>
          <p:nvPr/>
        </p:nvSpPr>
        <p:spPr>
          <a:xfrm>
            <a:off x="4033418" y="3721608"/>
            <a:ext cx="151378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Regular multidisciplinary review</a:t>
            </a:r>
            <a:endParaRPr lang="en-US" sz="1000" dirty="0"/>
          </a:p>
        </p:txBody>
      </p:sp>
      <p:sp>
        <p:nvSpPr>
          <p:cNvPr id="21" name="Shape 16"/>
          <p:cNvSpPr/>
          <p:nvPr/>
        </p:nvSpPr>
        <p:spPr>
          <a:xfrm>
            <a:off x="6102934" y="2331720"/>
            <a:ext cx="768096" cy="768096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0468" y="2439253"/>
            <a:ext cx="553029" cy="553029"/>
          </a:xfrm>
          <a:prstGeom prst="rect">
            <a:avLst/>
          </a:prstGeom>
        </p:spPr>
      </p:pic>
      <p:sp>
        <p:nvSpPr>
          <p:cNvPr id="23" name="Shape 17"/>
          <p:cNvSpPr/>
          <p:nvPr/>
        </p:nvSpPr>
        <p:spPr>
          <a:xfrm>
            <a:off x="6102934" y="2331720"/>
            <a:ext cx="768096" cy="768096"/>
          </a:xfrm>
          <a:prstGeom prst="ellipse">
            <a:avLst/>
          </a:prstGeom>
          <a:ln w="19050">
            <a:solidFill>
              <a:srgbClr val="5C9A94"/>
            </a:solidFill>
            <a:prstDash val="solid"/>
          </a:ln>
        </p:spPr>
      </p:sp>
      <p:sp>
        <p:nvSpPr>
          <p:cNvPr id="24" name="Text 18"/>
          <p:cNvSpPr/>
          <p:nvPr/>
        </p:nvSpPr>
        <p:spPr>
          <a:xfrm>
            <a:off x="5730088" y="3246120"/>
            <a:ext cx="151378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Labs &amp; PFTs</a:t>
            </a:r>
            <a:endParaRPr lang="en-US" sz="1300" dirty="0"/>
          </a:p>
        </p:txBody>
      </p:sp>
      <p:sp>
        <p:nvSpPr>
          <p:cNvPr id="25" name="Text 19"/>
          <p:cNvSpPr/>
          <p:nvPr/>
        </p:nvSpPr>
        <p:spPr>
          <a:xfrm>
            <a:off x="5730088" y="3721608"/>
            <a:ext cx="151378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Microbiology, bloods, lung function</a:t>
            </a:r>
            <a:endParaRPr lang="en-US" sz="1000" dirty="0"/>
          </a:p>
        </p:txBody>
      </p:sp>
      <p:sp>
        <p:nvSpPr>
          <p:cNvPr id="26" name="Shape 20"/>
          <p:cNvSpPr/>
          <p:nvPr/>
        </p:nvSpPr>
        <p:spPr>
          <a:xfrm>
            <a:off x="7799603" y="2331720"/>
            <a:ext cx="768096" cy="768096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7137" y="2439253"/>
            <a:ext cx="553029" cy="553029"/>
          </a:xfrm>
          <a:prstGeom prst="rect">
            <a:avLst/>
          </a:prstGeom>
        </p:spPr>
      </p:pic>
      <p:sp>
        <p:nvSpPr>
          <p:cNvPr id="28" name="Shape 21"/>
          <p:cNvSpPr/>
          <p:nvPr/>
        </p:nvSpPr>
        <p:spPr>
          <a:xfrm>
            <a:off x="7799603" y="2331720"/>
            <a:ext cx="768096" cy="768096"/>
          </a:xfrm>
          <a:prstGeom prst="ellipse">
            <a:avLst/>
          </a:prstGeom>
          <a:ln w="19050">
            <a:solidFill>
              <a:srgbClr val="5C9A94"/>
            </a:solidFill>
            <a:prstDash val="solid"/>
          </a:ln>
        </p:spPr>
      </p:sp>
      <p:sp>
        <p:nvSpPr>
          <p:cNvPr id="29" name="Text 22"/>
          <p:cNvSpPr/>
          <p:nvPr/>
        </p:nvSpPr>
        <p:spPr>
          <a:xfrm>
            <a:off x="7426757" y="3246120"/>
            <a:ext cx="151378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Hospital admissions</a:t>
            </a:r>
            <a:endParaRPr lang="en-US" sz="1300" dirty="0"/>
          </a:p>
        </p:txBody>
      </p:sp>
      <p:sp>
        <p:nvSpPr>
          <p:cNvPr id="30" name="Text 23"/>
          <p:cNvSpPr/>
          <p:nvPr/>
        </p:nvSpPr>
        <p:spPr>
          <a:xfrm>
            <a:off x="7426757" y="3721608"/>
            <a:ext cx="151378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IV antibiotics, exacerbations</a:t>
            </a:r>
            <a:endParaRPr lang="en-US" sz="1000" dirty="0"/>
          </a:p>
        </p:txBody>
      </p:sp>
      <p:sp>
        <p:nvSpPr>
          <p:cNvPr id="31" name="Shape 24"/>
          <p:cNvSpPr/>
          <p:nvPr/>
        </p:nvSpPr>
        <p:spPr>
          <a:xfrm>
            <a:off x="9496273" y="2331720"/>
            <a:ext cx="768096" cy="768096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3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03806" y="2439253"/>
            <a:ext cx="553029" cy="553029"/>
          </a:xfrm>
          <a:prstGeom prst="rect">
            <a:avLst/>
          </a:prstGeom>
        </p:spPr>
      </p:pic>
      <p:sp>
        <p:nvSpPr>
          <p:cNvPr id="33" name="Shape 25"/>
          <p:cNvSpPr/>
          <p:nvPr/>
        </p:nvSpPr>
        <p:spPr>
          <a:xfrm>
            <a:off x="9496273" y="2331720"/>
            <a:ext cx="768096" cy="768096"/>
          </a:xfrm>
          <a:prstGeom prst="ellipse">
            <a:avLst/>
          </a:prstGeom>
          <a:ln w="19050">
            <a:solidFill>
              <a:srgbClr val="5C9A94"/>
            </a:solidFill>
            <a:prstDash val="solid"/>
          </a:ln>
        </p:spPr>
      </p:sp>
      <p:sp>
        <p:nvSpPr>
          <p:cNvPr id="34" name="Text 26"/>
          <p:cNvSpPr/>
          <p:nvPr/>
        </p:nvSpPr>
        <p:spPr>
          <a:xfrm>
            <a:off x="9123426" y="3246120"/>
            <a:ext cx="1513789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Transition to adulthood</a:t>
            </a:r>
            <a:endParaRPr lang="en-US" sz="1300" dirty="0"/>
          </a:p>
        </p:txBody>
      </p:sp>
      <p:sp>
        <p:nvSpPr>
          <p:cNvPr id="35" name="Text 27"/>
          <p:cNvSpPr/>
          <p:nvPr/>
        </p:nvSpPr>
        <p:spPr>
          <a:xfrm>
            <a:off x="9123426" y="3721608"/>
            <a:ext cx="1513789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Handover to adult CF services</a:t>
            </a:r>
            <a:endParaRPr lang="en-US" sz="1000" dirty="0"/>
          </a:p>
        </p:txBody>
      </p:sp>
      <p:sp>
        <p:nvSpPr>
          <p:cNvPr id="36" name="Shape 28"/>
          <p:cNvSpPr/>
          <p:nvPr/>
        </p:nvSpPr>
        <p:spPr>
          <a:xfrm>
            <a:off x="548640" y="5166360"/>
            <a:ext cx="11094415" cy="868680"/>
          </a:xfrm>
          <a:prstGeom prst="roundRect">
            <a:avLst>
              <a:gd name="adj" fmla="val 9474"/>
            </a:avLst>
          </a:prstGeom>
          <a:solidFill>
            <a:srgbClr val="EEF4F3"/>
          </a:solidFill>
          <a:ln/>
        </p:spPr>
      </p:sp>
      <p:sp>
        <p:nvSpPr>
          <p:cNvPr id="37" name="Text 29"/>
          <p:cNvSpPr/>
          <p:nvPr/>
        </p:nvSpPr>
        <p:spPr>
          <a:xfrm>
            <a:off x="822960" y="5166360"/>
            <a:ext cx="1054577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Around and beneath every stage: nutrition support, physiotherapy, and home monitoring continue without pause.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D97D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 · DAILY LIFE WITH CF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a single day can involve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3520440" cy="1828800"/>
          </a:xfrm>
          <a:prstGeom prst="roundRect">
            <a:avLst>
              <a:gd name="adj" fmla="val 4500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804672" y="1947672"/>
            <a:ext cx="566928" cy="566928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4042" y="2027042"/>
            <a:ext cx="408188" cy="40818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08760" y="1947672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Medications &amp; enzymes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804672" y="2651760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Timed around every meal and snack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4325112" y="1691640"/>
            <a:ext cx="3520440" cy="1828800"/>
          </a:xfrm>
          <a:prstGeom prst="roundRect">
            <a:avLst>
              <a:gd name="adj" fmla="val 4500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581144" y="1947672"/>
            <a:ext cx="566928" cy="566928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0514" y="2027042"/>
            <a:ext cx="408188" cy="408188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285232" y="1947672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Airway clearance</a:t>
            </a:r>
            <a:endParaRPr lang="en-US" sz="1400" dirty="0"/>
          </a:p>
        </p:txBody>
      </p:sp>
      <p:sp>
        <p:nvSpPr>
          <p:cNvPr id="14" name="Text 10"/>
          <p:cNvSpPr/>
          <p:nvPr/>
        </p:nvSpPr>
        <p:spPr>
          <a:xfrm>
            <a:off x="4581144" y="2651760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Physiotherapy sessions, often twice daily</a:t>
            </a:r>
            <a:endParaRPr lang="en-US" sz="1150" dirty="0"/>
          </a:p>
        </p:txBody>
      </p:sp>
      <p:sp>
        <p:nvSpPr>
          <p:cNvPr id="15" name="Shape 11"/>
          <p:cNvSpPr/>
          <p:nvPr/>
        </p:nvSpPr>
        <p:spPr>
          <a:xfrm>
            <a:off x="8101584" y="1691640"/>
            <a:ext cx="3520440" cy="1828800"/>
          </a:xfrm>
          <a:prstGeom prst="roundRect">
            <a:avLst>
              <a:gd name="adj" fmla="val 4500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8357616" y="1947672"/>
            <a:ext cx="566928" cy="566928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6986" y="2027042"/>
            <a:ext cx="408188" cy="408188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9061704" y="1947672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Nutrition</a:t>
            </a:r>
            <a:endParaRPr lang="en-US" sz="1400" dirty="0"/>
          </a:p>
        </p:txBody>
      </p:sp>
      <p:sp>
        <p:nvSpPr>
          <p:cNvPr id="19" name="Text 14"/>
          <p:cNvSpPr/>
          <p:nvPr/>
        </p:nvSpPr>
        <p:spPr>
          <a:xfrm>
            <a:off x="8357616" y="2651760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High-calorie intake, supplements, monitoring</a:t>
            </a:r>
            <a:endParaRPr lang="en-US" sz="1150" dirty="0"/>
          </a:p>
        </p:txBody>
      </p:sp>
      <p:sp>
        <p:nvSpPr>
          <p:cNvPr id="20" name="Shape 15"/>
          <p:cNvSpPr/>
          <p:nvPr/>
        </p:nvSpPr>
        <p:spPr>
          <a:xfrm>
            <a:off x="548640" y="3776472"/>
            <a:ext cx="3520440" cy="1828800"/>
          </a:xfrm>
          <a:prstGeom prst="roundRect">
            <a:avLst>
              <a:gd name="adj" fmla="val 4500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804672" y="4032504"/>
            <a:ext cx="566928" cy="566928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042" y="4111874"/>
            <a:ext cx="408188" cy="408188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508760" y="4032504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Lung function</a:t>
            </a:r>
            <a:endParaRPr lang="en-US" sz="1400" dirty="0"/>
          </a:p>
        </p:txBody>
      </p:sp>
      <p:sp>
        <p:nvSpPr>
          <p:cNvPr id="24" name="Text 18"/>
          <p:cNvSpPr/>
          <p:nvPr/>
        </p:nvSpPr>
        <p:spPr>
          <a:xfrm>
            <a:off x="804672" y="4736592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Home spirometry and symptom tracking</a:t>
            </a:r>
            <a:endParaRPr lang="en-US" sz="1150" dirty="0"/>
          </a:p>
        </p:txBody>
      </p:sp>
      <p:sp>
        <p:nvSpPr>
          <p:cNvPr id="25" name="Shape 19"/>
          <p:cNvSpPr/>
          <p:nvPr/>
        </p:nvSpPr>
        <p:spPr>
          <a:xfrm>
            <a:off x="4325112" y="3776472"/>
            <a:ext cx="3520440" cy="1828800"/>
          </a:xfrm>
          <a:prstGeom prst="roundRect">
            <a:avLst>
              <a:gd name="adj" fmla="val 4500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26" name="Shape 20"/>
          <p:cNvSpPr/>
          <p:nvPr/>
        </p:nvSpPr>
        <p:spPr>
          <a:xfrm>
            <a:off x="4581144" y="4032504"/>
            <a:ext cx="566928" cy="566928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514" y="4111874"/>
            <a:ext cx="408188" cy="408188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5285232" y="4032504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Appointments</a:t>
            </a:r>
            <a:endParaRPr lang="en-US" sz="1400" dirty="0"/>
          </a:p>
        </p:txBody>
      </p:sp>
      <p:sp>
        <p:nvSpPr>
          <p:cNvPr id="29" name="Text 22"/>
          <p:cNvSpPr/>
          <p:nvPr/>
        </p:nvSpPr>
        <p:spPr>
          <a:xfrm>
            <a:off x="4581144" y="4736592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Clinic, allied health, pharmacy pickups</a:t>
            </a:r>
            <a:endParaRPr lang="en-US" sz="1150" dirty="0"/>
          </a:p>
        </p:txBody>
      </p:sp>
      <p:sp>
        <p:nvSpPr>
          <p:cNvPr id="30" name="Shape 23"/>
          <p:cNvSpPr/>
          <p:nvPr/>
        </p:nvSpPr>
        <p:spPr>
          <a:xfrm>
            <a:off x="8101584" y="3776472"/>
            <a:ext cx="3520440" cy="1828800"/>
          </a:xfrm>
          <a:prstGeom prst="roundRect">
            <a:avLst>
              <a:gd name="adj" fmla="val 4500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31" name="Shape 24"/>
          <p:cNvSpPr/>
          <p:nvPr/>
        </p:nvSpPr>
        <p:spPr>
          <a:xfrm>
            <a:off x="8357616" y="4032504"/>
            <a:ext cx="566928" cy="566928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3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36986" y="4111874"/>
            <a:ext cx="408188" cy="408188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9061704" y="4032504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Documentation</a:t>
            </a:r>
            <a:endParaRPr lang="en-US" sz="1400" dirty="0"/>
          </a:p>
        </p:txBody>
      </p:sp>
      <p:sp>
        <p:nvSpPr>
          <p:cNvPr id="34" name="Text 26"/>
          <p:cNvSpPr/>
          <p:nvPr/>
        </p:nvSpPr>
        <p:spPr>
          <a:xfrm>
            <a:off x="8357616" y="4736592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Logs for the next clinic visit</a:t>
            </a:r>
            <a:endParaRPr lang="en-US" sz="11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A5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2011680" y="3840480"/>
            <a:ext cx="5029200" cy="5029200"/>
          </a:xfrm>
          <a:prstGeom prst="ellipse">
            <a:avLst/>
          </a:prstGeom>
          <a:solidFill>
            <a:srgbClr val="062F3D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10312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AFC6C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Each activity, on its own, is manageable.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880360"/>
            <a:ext cx="10789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3F7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Together, the coordination becomes enormous.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48640" y="3977640"/>
            <a:ext cx="1188720" cy="0"/>
          </a:xfrm>
          <a:prstGeom prst="line">
            <a:avLst/>
          </a:prstGeom>
          <a:noFill/>
          <a:ln w="31750">
            <a:solidFill>
              <a:srgbClr val="D97D5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4160520"/>
            <a:ext cx="868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A9CB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one hard task — hundreds of small ones, repeated daily, remembered by someone, every single time.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FC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62F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66960" y="-1828800"/>
            <a:ext cx="5120640" cy="5120640"/>
          </a:xfrm>
          <a:prstGeom prst="ellipse">
            <a:avLst/>
          </a:prstGeom>
          <a:solidFill>
            <a:srgbClr val="0B4A5E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965960"/>
            <a:ext cx="3291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rgbClr val="5C9A9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8400" dirty="0"/>
          </a:p>
        </p:txBody>
      </p:sp>
      <p:sp>
        <p:nvSpPr>
          <p:cNvPr id="4" name="Shape 2"/>
          <p:cNvSpPr/>
          <p:nvPr/>
        </p:nvSpPr>
        <p:spPr>
          <a:xfrm>
            <a:off x="548640" y="3383280"/>
            <a:ext cx="1188720" cy="0"/>
          </a:xfrm>
          <a:prstGeom prst="line">
            <a:avLst/>
          </a:prstGeom>
          <a:noFill/>
          <a:ln w="31750">
            <a:solidFill>
              <a:srgbClr val="D97D5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3566160"/>
            <a:ext cx="97228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F3F7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invisible workload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548640" y="4434840"/>
            <a:ext cx="8808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FC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Families, clinicians, and systems constantly exchanging fragmented information.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FC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D97D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· WHO IS INVOLVED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Everyone is connected. Nothing is centralized.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6781648" y="2194560"/>
            <a:ext cx="1394068" cy="671348"/>
          </a:xfrm>
          <a:prstGeom prst="line">
            <a:avLst/>
          </a:prstGeom>
          <a:noFill/>
          <a:ln w="12700">
            <a:solidFill>
              <a:srgbClr val="D8E4E2"/>
            </a:solidFill>
            <a:prstDash val="solid"/>
            <a:tailEnd type="none"/>
          </a:ln>
        </p:spPr>
      </p:sp>
      <p:sp>
        <p:nvSpPr>
          <p:cNvPr id="6" name="Shape 4"/>
          <p:cNvSpPr/>
          <p:nvPr/>
        </p:nvSpPr>
        <p:spPr>
          <a:xfrm>
            <a:off x="6781648" y="2194560"/>
            <a:ext cx="1738374" cy="2179853"/>
          </a:xfrm>
          <a:prstGeom prst="line">
            <a:avLst/>
          </a:prstGeom>
          <a:noFill/>
          <a:ln w="12700">
            <a:solidFill>
              <a:srgbClr val="D8E4E2"/>
            </a:solidFill>
            <a:prstDash val="solid"/>
            <a:tailEnd type="none"/>
          </a:ln>
        </p:spPr>
      </p:sp>
      <p:sp>
        <p:nvSpPr>
          <p:cNvPr id="7" name="Shape 5"/>
          <p:cNvSpPr/>
          <p:nvPr/>
        </p:nvSpPr>
        <p:spPr>
          <a:xfrm>
            <a:off x="6781648" y="2194560"/>
            <a:ext cx="773649" cy="3389580"/>
          </a:xfrm>
          <a:prstGeom prst="line">
            <a:avLst/>
          </a:prstGeom>
          <a:noFill/>
          <a:ln w="12700">
            <a:solidFill>
              <a:srgbClr val="D8E4E2"/>
            </a:solidFill>
            <a:prstDash val="solid"/>
            <a:tailEnd type="none"/>
          </a:ln>
        </p:spPr>
      </p:sp>
      <p:sp>
        <p:nvSpPr>
          <p:cNvPr id="8" name="Shape 6"/>
          <p:cNvSpPr/>
          <p:nvPr/>
        </p:nvSpPr>
        <p:spPr>
          <a:xfrm>
            <a:off x="6007998" y="2194560"/>
            <a:ext cx="773649" cy="3389580"/>
          </a:xfrm>
          <a:prstGeom prst="line">
            <a:avLst/>
          </a:prstGeom>
          <a:noFill/>
          <a:ln w="12700">
            <a:solidFill>
              <a:srgbClr val="D8E4E2"/>
            </a:solidFill>
            <a:prstDash val="solid"/>
            <a:tailEnd type="none"/>
          </a:ln>
        </p:spPr>
      </p:sp>
      <p:sp>
        <p:nvSpPr>
          <p:cNvPr id="9" name="Shape 7"/>
          <p:cNvSpPr/>
          <p:nvPr/>
        </p:nvSpPr>
        <p:spPr>
          <a:xfrm>
            <a:off x="5043273" y="2194560"/>
            <a:ext cx="1738374" cy="2179853"/>
          </a:xfrm>
          <a:prstGeom prst="line">
            <a:avLst/>
          </a:prstGeom>
          <a:noFill/>
          <a:ln w="12700">
            <a:solidFill>
              <a:srgbClr val="D8E4E2"/>
            </a:solidFill>
            <a:prstDash val="solid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8175716" y="2865908"/>
            <a:ext cx="344306" cy="1508505"/>
          </a:xfrm>
          <a:prstGeom prst="line">
            <a:avLst/>
          </a:prstGeom>
          <a:noFill/>
          <a:ln w="12700">
            <a:solidFill>
              <a:srgbClr val="D8E4E2"/>
            </a:solidFill>
            <a:prstDash val="solid"/>
            <a:tailEnd type="none"/>
          </a:ln>
        </p:spPr>
      </p:sp>
      <p:sp>
        <p:nvSpPr>
          <p:cNvPr id="11" name="Shape 9"/>
          <p:cNvSpPr/>
          <p:nvPr/>
        </p:nvSpPr>
        <p:spPr>
          <a:xfrm>
            <a:off x="5043273" y="2865908"/>
            <a:ext cx="3132443" cy="1508505"/>
          </a:xfrm>
          <a:prstGeom prst="line">
            <a:avLst/>
          </a:prstGeom>
          <a:noFill/>
          <a:ln w="12700">
            <a:solidFill>
              <a:srgbClr val="D8E4E2"/>
            </a:solidFill>
            <a:prstDash val="solid"/>
            <a:tailEnd type="none"/>
          </a:ln>
        </p:spPr>
      </p:sp>
      <p:sp>
        <p:nvSpPr>
          <p:cNvPr id="12" name="Shape 10"/>
          <p:cNvSpPr/>
          <p:nvPr/>
        </p:nvSpPr>
        <p:spPr>
          <a:xfrm>
            <a:off x="5387580" y="2865908"/>
            <a:ext cx="2788136" cy="0"/>
          </a:xfrm>
          <a:prstGeom prst="line">
            <a:avLst/>
          </a:prstGeom>
          <a:noFill/>
          <a:ln w="12700">
            <a:solidFill>
              <a:srgbClr val="D8E4E2"/>
            </a:solidFill>
            <a:prstDash val="solid"/>
            <a:tailEnd type="none"/>
          </a:ln>
        </p:spPr>
      </p:sp>
      <p:sp>
        <p:nvSpPr>
          <p:cNvPr id="13" name="Shape 11"/>
          <p:cNvSpPr/>
          <p:nvPr/>
        </p:nvSpPr>
        <p:spPr>
          <a:xfrm>
            <a:off x="7555297" y="4374413"/>
            <a:ext cx="964725" cy="1209727"/>
          </a:xfrm>
          <a:prstGeom prst="line">
            <a:avLst/>
          </a:prstGeom>
          <a:noFill/>
          <a:ln w="12700">
            <a:solidFill>
              <a:srgbClr val="D8E4E2"/>
            </a:solidFill>
            <a:prstDash val="solid"/>
            <a:tailEnd type="none"/>
          </a:ln>
        </p:spPr>
      </p:sp>
      <p:sp>
        <p:nvSpPr>
          <p:cNvPr id="14" name="Shape 12"/>
          <p:cNvSpPr/>
          <p:nvPr/>
        </p:nvSpPr>
        <p:spPr>
          <a:xfrm flipV="1">
            <a:off x="5387580" y="2865908"/>
            <a:ext cx="3132443" cy="1508505"/>
          </a:xfrm>
          <a:prstGeom prst="line">
            <a:avLst/>
          </a:prstGeom>
          <a:noFill/>
          <a:ln w="12700">
            <a:solidFill>
              <a:srgbClr val="D8E4E2"/>
            </a:solidFill>
            <a:prstDash val="solid"/>
            <a:tailEnd type="none"/>
          </a:ln>
        </p:spPr>
      </p:sp>
      <p:sp>
        <p:nvSpPr>
          <p:cNvPr id="15" name="Shape 13"/>
          <p:cNvSpPr/>
          <p:nvPr/>
        </p:nvSpPr>
        <p:spPr>
          <a:xfrm>
            <a:off x="6007998" y="5584140"/>
            <a:ext cx="1547299" cy="0"/>
          </a:xfrm>
          <a:prstGeom prst="line">
            <a:avLst/>
          </a:prstGeom>
          <a:noFill/>
          <a:ln w="12700">
            <a:solidFill>
              <a:srgbClr val="D8E4E2"/>
            </a:solidFill>
            <a:prstDash val="solid"/>
            <a:tailEnd type="none"/>
          </a:ln>
        </p:spPr>
      </p:sp>
      <p:sp>
        <p:nvSpPr>
          <p:cNvPr id="16" name="Shape 14"/>
          <p:cNvSpPr/>
          <p:nvPr/>
        </p:nvSpPr>
        <p:spPr>
          <a:xfrm flipV="1">
            <a:off x="5043273" y="4374413"/>
            <a:ext cx="964725" cy="1209727"/>
          </a:xfrm>
          <a:prstGeom prst="line">
            <a:avLst/>
          </a:prstGeom>
          <a:noFill/>
          <a:ln w="12700">
            <a:solidFill>
              <a:srgbClr val="D8E4E2"/>
            </a:solidFill>
            <a:prstDash val="solid"/>
            <a:tailEnd type="none"/>
          </a:ln>
        </p:spPr>
      </p:sp>
      <p:sp>
        <p:nvSpPr>
          <p:cNvPr id="17" name="Shape 15"/>
          <p:cNvSpPr/>
          <p:nvPr/>
        </p:nvSpPr>
        <p:spPr>
          <a:xfrm flipV="1">
            <a:off x="5043273" y="2865908"/>
            <a:ext cx="344306" cy="1508505"/>
          </a:xfrm>
          <a:prstGeom prst="line">
            <a:avLst/>
          </a:prstGeom>
          <a:noFill/>
          <a:ln w="12700">
            <a:solidFill>
              <a:srgbClr val="D8E4E2"/>
            </a:solidFill>
            <a:prstDash val="solid"/>
            <a:tailEnd type="none"/>
          </a:ln>
        </p:spPr>
      </p:sp>
      <p:sp>
        <p:nvSpPr>
          <p:cNvPr id="18" name="Shape 16"/>
          <p:cNvSpPr/>
          <p:nvPr/>
        </p:nvSpPr>
        <p:spPr>
          <a:xfrm>
            <a:off x="6007998" y="2865908"/>
            <a:ext cx="2167717" cy="2718232"/>
          </a:xfrm>
          <a:prstGeom prst="line">
            <a:avLst/>
          </a:prstGeom>
          <a:noFill/>
          <a:ln w="12700">
            <a:solidFill>
              <a:srgbClr val="D8E4E2"/>
            </a:solidFill>
            <a:prstDash val="solid"/>
            <a:tailEnd type="none"/>
          </a:ln>
        </p:spPr>
      </p:sp>
      <p:sp>
        <p:nvSpPr>
          <p:cNvPr id="19" name="Shape 17"/>
          <p:cNvSpPr/>
          <p:nvPr/>
        </p:nvSpPr>
        <p:spPr>
          <a:xfrm>
            <a:off x="5387580" y="2194560"/>
            <a:ext cx="1394068" cy="671348"/>
          </a:xfrm>
          <a:prstGeom prst="line">
            <a:avLst/>
          </a:prstGeom>
          <a:noFill/>
          <a:ln w="12700">
            <a:solidFill>
              <a:srgbClr val="D8E4E2"/>
            </a:solidFill>
            <a:prstDash val="solid"/>
            <a:tailEnd type="none"/>
          </a:ln>
        </p:spPr>
      </p:sp>
      <p:sp>
        <p:nvSpPr>
          <p:cNvPr id="20" name="Shape 18"/>
          <p:cNvSpPr/>
          <p:nvPr/>
        </p:nvSpPr>
        <p:spPr>
          <a:xfrm flipV="1">
            <a:off x="5043273" y="4374413"/>
            <a:ext cx="3476749" cy="0"/>
          </a:xfrm>
          <a:prstGeom prst="line">
            <a:avLst/>
          </a:prstGeom>
          <a:noFill/>
          <a:ln w="12700">
            <a:solidFill>
              <a:srgbClr val="D8E4E2"/>
            </a:solidFill>
            <a:prstDash val="solid"/>
            <a:tailEnd type="none"/>
          </a:ln>
        </p:spPr>
      </p:sp>
      <p:sp>
        <p:nvSpPr>
          <p:cNvPr id="21" name="Shape 19"/>
          <p:cNvSpPr/>
          <p:nvPr/>
        </p:nvSpPr>
        <p:spPr>
          <a:xfrm>
            <a:off x="6347308" y="1760220"/>
            <a:ext cx="868680" cy="868680"/>
          </a:xfrm>
          <a:prstGeom prst="ellipse">
            <a:avLst/>
          </a:prstGeom>
          <a:solidFill>
            <a:srgbClr val="D97D55"/>
          </a:solidFill>
          <a:ln/>
        </p:spPr>
      </p:sp>
      <p:pic>
        <p:nvPicPr>
          <p:cNvPr id="2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68923" y="1881835"/>
            <a:ext cx="625450" cy="625450"/>
          </a:xfrm>
          <a:prstGeom prst="rect">
            <a:avLst/>
          </a:prstGeom>
        </p:spPr>
      </p:pic>
      <p:sp>
        <p:nvSpPr>
          <p:cNvPr id="23" name="Shape 20"/>
          <p:cNvSpPr/>
          <p:nvPr/>
        </p:nvSpPr>
        <p:spPr>
          <a:xfrm>
            <a:off x="6347308" y="1760220"/>
            <a:ext cx="868680" cy="868680"/>
          </a:xfrm>
          <a:prstGeom prst="ellipse">
            <a:avLst/>
          </a:prstGeom>
          <a:ln w="19050">
            <a:solidFill>
              <a:srgbClr val="D97D55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6141568" y="2674620"/>
            <a:ext cx="1280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Parents &amp; Patient</a:t>
            </a:r>
            <a:endParaRPr lang="en-US" sz="950" dirty="0"/>
          </a:p>
        </p:txBody>
      </p:sp>
      <p:sp>
        <p:nvSpPr>
          <p:cNvPr id="25" name="Shape 22"/>
          <p:cNvSpPr/>
          <p:nvPr/>
        </p:nvSpPr>
        <p:spPr>
          <a:xfrm>
            <a:off x="7828244" y="2518436"/>
            <a:ext cx="694944" cy="69494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5536" y="2615728"/>
            <a:ext cx="500360" cy="500360"/>
          </a:xfrm>
          <a:prstGeom prst="rect">
            <a:avLst/>
          </a:prstGeom>
        </p:spPr>
      </p:pic>
      <p:sp>
        <p:nvSpPr>
          <p:cNvPr id="27" name="Shape 23"/>
          <p:cNvSpPr/>
          <p:nvPr/>
        </p:nvSpPr>
        <p:spPr>
          <a:xfrm>
            <a:off x="7828244" y="2518436"/>
            <a:ext cx="694944" cy="694944"/>
          </a:xfrm>
          <a:prstGeom prst="ellipse">
            <a:avLst/>
          </a:prstGeom>
          <a:ln w="19050">
            <a:solidFill>
              <a:srgbClr val="5C9A94"/>
            </a:solidFill>
            <a:prstDash val="solid"/>
          </a:ln>
        </p:spPr>
      </p:sp>
      <p:sp>
        <p:nvSpPr>
          <p:cNvPr id="28" name="Text 24"/>
          <p:cNvSpPr/>
          <p:nvPr/>
        </p:nvSpPr>
        <p:spPr>
          <a:xfrm>
            <a:off x="7535636" y="3259100"/>
            <a:ext cx="1280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Physicians</a:t>
            </a:r>
            <a:endParaRPr lang="en-US" sz="950" dirty="0"/>
          </a:p>
        </p:txBody>
      </p:sp>
      <p:sp>
        <p:nvSpPr>
          <p:cNvPr id="29" name="Shape 25"/>
          <p:cNvSpPr/>
          <p:nvPr/>
        </p:nvSpPr>
        <p:spPr>
          <a:xfrm>
            <a:off x="8172550" y="4026941"/>
            <a:ext cx="694944" cy="69494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3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9842" y="4124233"/>
            <a:ext cx="500360" cy="500360"/>
          </a:xfrm>
          <a:prstGeom prst="rect">
            <a:avLst/>
          </a:prstGeom>
        </p:spPr>
      </p:pic>
      <p:sp>
        <p:nvSpPr>
          <p:cNvPr id="31" name="Shape 26"/>
          <p:cNvSpPr/>
          <p:nvPr/>
        </p:nvSpPr>
        <p:spPr>
          <a:xfrm>
            <a:off x="8172550" y="4026941"/>
            <a:ext cx="694944" cy="694944"/>
          </a:xfrm>
          <a:prstGeom prst="ellipse">
            <a:avLst/>
          </a:prstGeom>
          <a:ln w="19050">
            <a:solidFill>
              <a:srgbClr val="5C9A94"/>
            </a:solidFill>
            <a:prstDash val="solid"/>
          </a:ln>
        </p:spPr>
      </p:sp>
      <p:sp>
        <p:nvSpPr>
          <p:cNvPr id="32" name="Text 27"/>
          <p:cNvSpPr/>
          <p:nvPr/>
        </p:nvSpPr>
        <p:spPr>
          <a:xfrm>
            <a:off x="7879942" y="4767605"/>
            <a:ext cx="1280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CF Nurses</a:t>
            </a:r>
            <a:endParaRPr lang="en-US" sz="950" dirty="0"/>
          </a:p>
        </p:txBody>
      </p:sp>
      <p:sp>
        <p:nvSpPr>
          <p:cNvPr id="33" name="Shape 28"/>
          <p:cNvSpPr/>
          <p:nvPr/>
        </p:nvSpPr>
        <p:spPr>
          <a:xfrm>
            <a:off x="7207825" y="5236668"/>
            <a:ext cx="694944" cy="69494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3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5117" y="5333960"/>
            <a:ext cx="500360" cy="500360"/>
          </a:xfrm>
          <a:prstGeom prst="rect">
            <a:avLst/>
          </a:prstGeom>
        </p:spPr>
      </p:pic>
      <p:sp>
        <p:nvSpPr>
          <p:cNvPr id="35" name="Shape 29"/>
          <p:cNvSpPr/>
          <p:nvPr/>
        </p:nvSpPr>
        <p:spPr>
          <a:xfrm>
            <a:off x="7207825" y="5236668"/>
            <a:ext cx="694944" cy="694944"/>
          </a:xfrm>
          <a:prstGeom prst="ellipse">
            <a:avLst/>
          </a:prstGeom>
          <a:ln w="19050">
            <a:solidFill>
              <a:srgbClr val="5C9A94"/>
            </a:solidFill>
            <a:prstDash val="solid"/>
          </a:ln>
        </p:spPr>
      </p:sp>
      <p:sp>
        <p:nvSpPr>
          <p:cNvPr id="36" name="Text 30"/>
          <p:cNvSpPr/>
          <p:nvPr/>
        </p:nvSpPr>
        <p:spPr>
          <a:xfrm>
            <a:off x="6915217" y="5977332"/>
            <a:ext cx="1280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Registry Staff</a:t>
            </a:r>
            <a:endParaRPr lang="en-US" sz="950" dirty="0"/>
          </a:p>
        </p:txBody>
      </p:sp>
      <p:sp>
        <p:nvSpPr>
          <p:cNvPr id="37" name="Shape 31"/>
          <p:cNvSpPr/>
          <p:nvPr/>
        </p:nvSpPr>
        <p:spPr>
          <a:xfrm>
            <a:off x="5660526" y="5236668"/>
            <a:ext cx="694944" cy="69494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3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7818" y="5333960"/>
            <a:ext cx="500360" cy="500360"/>
          </a:xfrm>
          <a:prstGeom prst="rect">
            <a:avLst/>
          </a:prstGeom>
        </p:spPr>
      </p:pic>
      <p:sp>
        <p:nvSpPr>
          <p:cNvPr id="39" name="Shape 32"/>
          <p:cNvSpPr/>
          <p:nvPr/>
        </p:nvSpPr>
        <p:spPr>
          <a:xfrm>
            <a:off x="5660526" y="5236668"/>
            <a:ext cx="694944" cy="694944"/>
          </a:xfrm>
          <a:prstGeom prst="ellipse">
            <a:avLst/>
          </a:prstGeom>
          <a:ln w="19050">
            <a:solidFill>
              <a:srgbClr val="5C9A94"/>
            </a:solidFill>
            <a:prstDash val="solid"/>
          </a:ln>
        </p:spPr>
      </p:sp>
      <p:sp>
        <p:nvSpPr>
          <p:cNvPr id="40" name="Text 33"/>
          <p:cNvSpPr/>
          <p:nvPr/>
        </p:nvSpPr>
        <p:spPr>
          <a:xfrm>
            <a:off x="5367918" y="5977332"/>
            <a:ext cx="1280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Pharmacists</a:t>
            </a:r>
            <a:endParaRPr lang="en-US" sz="950" dirty="0"/>
          </a:p>
        </p:txBody>
      </p:sp>
      <p:sp>
        <p:nvSpPr>
          <p:cNvPr id="41" name="Shape 34"/>
          <p:cNvSpPr/>
          <p:nvPr/>
        </p:nvSpPr>
        <p:spPr>
          <a:xfrm>
            <a:off x="4695801" y="4026941"/>
            <a:ext cx="694944" cy="69494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4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3093" y="4124233"/>
            <a:ext cx="500360" cy="500360"/>
          </a:xfrm>
          <a:prstGeom prst="rect">
            <a:avLst/>
          </a:prstGeom>
        </p:spPr>
      </p:pic>
      <p:sp>
        <p:nvSpPr>
          <p:cNvPr id="43" name="Shape 35"/>
          <p:cNvSpPr/>
          <p:nvPr/>
        </p:nvSpPr>
        <p:spPr>
          <a:xfrm>
            <a:off x="4695801" y="4026941"/>
            <a:ext cx="694944" cy="694944"/>
          </a:xfrm>
          <a:prstGeom prst="ellipse">
            <a:avLst/>
          </a:prstGeom>
          <a:ln w="19050">
            <a:solidFill>
              <a:srgbClr val="5C9A94"/>
            </a:solidFill>
            <a:prstDash val="solid"/>
          </a:ln>
        </p:spPr>
      </p:sp>
      <p:sp>
        <p:nvSpPr>
          <p:cNvPr id="44" name="Text 36"/>
          <p:cNvSpPr/>
          <p:nvPr/>
        </p:nvSpPr>
        <p:spPr>
          <a:xfrm>
            <a:off x="4403193" y="4767605"/>
            <a:ext cx="1280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Hospitals</a:t>
            </a:r>
            <a:endParaRPr lang="en-US" sz="950" dirty="0"/>
          </a:p>
        </p:txBody>
      </p:sp>
      <p:sp>
        <p:nvSpPr>
          <p:cNvPr id="45" name="Shape 37"/>
          <p:cNvSpPr/>
          <p:nvPr/>
        </p:nvSpPr>
        <p:spPr>
          <a:xfrm>
            <a:off x="5040108" y="2518436"/>
            <a:ext cx="694944" cy="694944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4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7400" y="2615728"/>
            <a:ext cx="500360" cy="500360"/>
          </a:xfrm>
          <a:prstGeom prst="rect">
            <a:avLst/>
          </a:prstGeom>
        </p:spPr>
      </p:pic>
      <p:sp>
        <p:nvSpPr>
          <p:cNvPr id="47" name="Shape 38"/>
          <p:cNvSpPr/>
          <p:nvPr/>
        </p:nvSpPr>
        <p:spPr>
          <a:xfrm>
            <a:off x="5040108" y="2518436"/>
            <a:ext cx="694944" cy="694944"/>
          </a:xfrm>
          <a:prstGeom prst="ellipse">
            <a:avLst/>
          </a:prstGeom>
          <a:ln w="19050">
            <a:solidFill>
              <a:srgbClr val="5C9A94"/>
            </a:solidFill>
            <a:prstDash val="solid"/>
          </a:ln>
        </p:spPr>
      </p:sp>
      <p:sp>
        <p:nvSpPr>
          <p:cNvPr id="48" name="Text 39"/>
          <p:cNvSpPr/>
          <p:nvPr/>
        </p:nvSpPr>
        <p:spPr>
          <a:xfrm>
            <a:off x="4747500" y="3259100"/>
            <a:ext cx="1280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Laboratories</a:t>
            </a:r>
            <a:endParaRPr lang="en-US" sz="950" dirty="0"/>
          </a:p>
        </p:txBody>
      </p:sp>
      <p:sp>
        <p:nvSpPr>
          <p:cNvPr id="49" name="Text 40"/>
          <p:cNvSpPr/>
          <p:nvPr/>
        </p:nvSpPr>
        <p:spPr>
          <a:xfrm>
            <a:off x="548640" y="1691640"/>
            <a:ext cx="3794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5C6E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 the center of it all, families carry the weight of coordination.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D97D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 · THE COGNITIVE LOAD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a parent is expected to remember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837944"/>
            <a:ext cx="128016" cy="128016"/>
          </a:xfrm>
          <a:prstGeom prst="ellipse">
            <a:avLst/>
          </a:prstGeom>
          <a:solidFill>
            <a:srgbClr val="D97D55"/>
          </a:solidFill>
          <a:ln/>
        </p:spPr>
      </p:sp>
      <p:sp>
        <p:nvSpPr>
          <p:cNvPr id="6" name="Text 4"/>
          <p:cNvSpPr/>
          <p:nvPr/>
        </p:nvSpPr>
        <p:spPr>
          <a:xfrm>
            <a:off x="841248" y="1673352"/>
            <a:ext cx="47365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medication, dose, and timing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615184"/>
            <a:ext cx="128016" cy="128016"/>
          </a:xfrm>
          <a:prstGeom prst="ellipse">
            <a:avLst/>
          </a:prstGeom>
          <a:solidFill>
            <a:srgbClr val="D97D55"/>
          </a:solidFill>
          <a:ln/>
        </p:spPr>
      </p:sp>
      <p:sp>
        <p:nvSpPr>
          <p:cNvPr id="8" name="Text 6"/>
          <p:cNvSpPr/>
          <p:nvPr/>
        </p:nvSpPr>
        <p:spPr>
          <a:xfrm>
            <a:off x="841248" y="2450592"/>
            <a:ext cx="47365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enzymes were taken today</a:t>
            </a:r>
            <a:endParaRPr lang="en-US" sz="1350" dirty="0"/>
          </a:p>
        </p:txBody>
      </p:sp>
      <p:sp>
        <p:nvSpPr>
          <p:cNvPr id="9" name="Shape 7"/>
          <p:cNvSpPr/>
          <p:nvPr/>
        </p:nvSpPr>
        <p:spPr>
          <a:xfrm>
            <a:off x="548640" y="3392424"/>
            <a:ext cx="128016" cy="128016"/>
          </a:xfrm>
          <a:prstGeom prst="ellipse">
            <a:avLst/>
          </a:prstGeom>
          <a:solidFill>
            <a:srgbClr val="D97D55"/>
          </a:solidFill>
          <a:ln/>
        </p:spPr>
      </p:sp>
      <p:sp>
        <p:nvSpPr>
          <p:cNvPr id="10" name="Text 8"/>
          <p:cNvSpPr/>
          <p:nvPr/>
        </p:nvSpPr>
        <p:spPr>
          <a:xfrm>
            <a:off x="841248" y="3227832"/>
            <a:ext cx="47365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Upcoming appointments across providers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4169664"/>
            <a:ext cx="128016" cy="128016"/>
          </a:xfrm>
          <a:prstGeom prst="ellipse">
            <a:avLst/>
          </a:prstGeom>
          <a:solidFill>
            <a:srgbClr val="D97D55"/>
          </a:solidFill>
          <a:ln/>
        </p:spPr>
      </p:sp>
      <p:sp>
        <p:nvSpPr>
          <p:cNvPr id="12" name="Text 10"/>
          <p:cNvSpPr/>
          <p:nvPr/>
        </p:nvSpPr>
        <p:spPr>
          <a:xfrm>
            <a:off x="841248" y="4005072"/>
            <a:ext cx="47365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Symptoms since the last visit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126480" y="1837944"/>
            <a:ext cx="128016" cy="128016"/>
          </a:xfrm>
          <a:prstGeom prst="ellipse">
            <a:avLst/>
          </a:prstGeom>
          <a:solidFill>
            <a:srgbClr val="D97D55"/>
          </a:solidFill>
          <a:ln/>
        </p:spPr>
      </p:sp>
      <p:sp>
        <p:nvSpPr>
          <p:cNvPr id="14" name="Text 12"/>
          <p:cNvSpPr/>
          <p:nvPr/>
        </p:nvSpPr>
        <p:spPr>
          <a:xfrm>
            <a:off x="6419088" y="1673352"/>
            <a:ext cx="47365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was said in the last clinic letter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6126480" y="2615184"/>
            <a:ext cx="128016" cy="128016"/>
          </a:xfrm>
          <a:prstGeom prst="ellipse">
            <a:avLst/>
          </a:prstGeom>
          <a:solidFill>
            <a:srgbClr val="D97D55"/>
          </a:solidFill>
          <a:ln/>
        </p:spPr>
      </p:sp>
      <p:sp>
        <p:nvSpPr>
          <p:cNvPr id="16" name="Text 14"/>
          <p:cNvSpPr/>
          <p:nvPr/>
        </p:nvSpPr>
        <p:spPr>
          <a:xfrm>
            <a:off x="6419088" y="2450592"/>
            <a:ext cx="47365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prescriptions need refilling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6126480" y="3392424"/>
            <a:ext cx="128016" cy="128016"/>
          </a:xfrm>
          <a:prstGeom prst="ellipse">
            <a:avLst/>
          </a:prstGeom>
          <a:solidFill>
            <a:srgbClr val="D97D55"/>
          </a:solidFill>
          <a:ln/>
        </p:spPr>
      </p:sp>
      <p:sp>
        <p:nvSpPr>
          <p:cNvPr id="18" name="Text 16"/>
          <p:cNvSpPr/>
          <p:nvPr/>
        </p:nvSpPr>
        <p:spPr>
          <a:xfrm>
            <a:off x="6419088" y="3227832"/>
            <a:ext cx="47365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Insurance, forms, and referrals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6126480" y="4169664"/>
            <a:ext cx="128016" cy="128016"/>
          </a:xfrm>
          <a:prstGeom prst="ellipse">
            <a:avLst/>
          </a:prstGeom>
          <a:solidFill>
            <a:srgbClr val="D97D55"/>
          </a:solidFill>
          <a:ln/>
        </p:spPr>
      </p:sp>
      <p:sp>
        <p:nvSpPr>
          <p:cNvPr id="20" name="Text 18"/>
          <p:cNvSpPr/>
          <p:nvPr/>
        </p:nvSpPr>
        <p:spPr>
          <a:xfrm>
            <a:off x="6419088" y="4005072"/>
            <a:ext cx="473659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to repeat again at the next visit</a:t>
            </a:r>
            <a:endParaRPr lang="en-US" sz="1350" dirty="0"/>
          </a:p>
        </p:txBody>
      </p:sp>
      <p:sp>
        <p:nvSpPr>
          <p:cNvPr id="21" name="Shape 19"/>
          <p:cNvSpPr/>
          <p:nvPr/>
        </p:nvSpPr>
        <p:spPr>
          <a:xfrm>
            <a:off x="548640" y="5074920"/>
            <a:ext cx="11094415" cy="960120"/>
          </a:xfrm>
          <a:prstGeom prst="roundRect">
            <a:avLst>
              <a:gd name="adj" fmla="val 8571"/>
            </a:avLst>
          </a:prstGeom>
          <a:solidFill>
            <a:srgbClr val="0B4A5E"/>
          </a:solidFill>
          <a:ln/>
        </p:spPr>
      </p:sp>
      <p:pic>
        <p:nvPicPr>
          <p:cNvPr id="2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5285232"/>
            <a:ext cx="548640" cy="548640"/>
          </a:xfrm>
          <a:prstGeom prst="rect">
            <a:avLst/>
          </a:prstGeom>
        </p:spPr>
      </p:pic>
      <p:sp>
        <p:nvSpPr>
          <p:cNvPr id="23" name="Text 20"/>
          <p:cNvSpPr/>
          <p:nvPr/>
        </p:nvSpPr>
        <p:spPr>
          <a:xfrm>
            <a:off x="1554480" y="5074920"/>
            <a:ext cx="981425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F3F7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Parents effectively become the human router between every system that does not talk to any other.</a:t>
            </a:r>
            <a:endParaRPr lang="en-US" sz="14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62F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66960" y="-1828800"/>
            <a:ext cx="5120640" cy="5120640"/>
          </a:xfrm>
          <a:prstGeom prst="ellipse">
            <a:avLst/>
          </a:prstGeom>
          <a:solidFill>
            <a:srgbClr val="0B4A5E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965960"/>
            <a:ext cx="3291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rgbClr val="5C9A9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8400" dirty="0"/>
          </a:p>
        </p:txBody>
      </p:sp>
      <p:sp>
        <p:nvSpPr>
          <p:cNvPr id="4" name="Shape 2"/>
          <p:cNvSpPr/>
          <p:nvPr/>
        </p:nvSpPr>
        <p:spPr>
          <a:xfrm>
            <a:off x="548640" y="3383280"/>
            <a:ext cx="1188720" cy="0"/>
          </a:xfrm>
          <a:prstGeom prst="line">
            <a:avLst/>
          </a:prstGeom>
          <a:noFill/>
          <a:ln w="31750">
            <a:solidFill>
              <a:srgbClr val="D97D5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3566160"/>
            <a:ext cx="97228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F3F7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Current gaps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548640" y="4434840"/>
            <a:ext cx="8808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FC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today's workflows create friction, repetition, and lost information.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FC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D97D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 · WHAT WE'VE OBSERVED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Recurring friction points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3520440" cy="1828800"/>
          </a:xfrm>
          <a:prstGeom prst="roundRect">
            <a:avLst>
              <a:gd name="adj" fmla="val 4500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804672" y="1947672"/>
            <a:ext cx="566928" cy="566928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4042" y="2027042"/>
            <a:ext cx="408188" cy="40818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08760" y="1947672"/>
            <a:ext cx="2331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Repeated questions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804672" y="2651760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history retold at every visit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4325112" y="1691640"/>
            <a:ext cx="3520440" cy="1828800"/>
          </a:xfrm>
          <a:prstGeom prst="roundRect">
            <a:avLst>
              <a:gd name="adj" fmla="val 4500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581144" y="1947672"/>
            <a:ext cx="566928" cy="566928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0514" y="2027042"/>
            <a:ext cx="408188" cy="408188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285232" y="1947672"/>
            <a:ext cx="2331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Information trapped in PDFs</a:t>
            </a:r>
            <a:endParaRPr lang="en-US" sz="1350" dirty="0"/>
          </a:p>
        </p:txBody>
      </p:sp>
      <p:sp>
        <p:nvSpPr>
          <p:cNvPr id="14" name="Text 10"/>
          <p:cNvSpPr/>
          <p:nvPr/>
        </p:nvSpPr>
        <p:spPr>
          <a:xfrm>
            <a:off x="4581144" y="2651760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letters that aren't searchable or structured</a:t>
            </a:r>
            <a:endParaRPr lang="en-US" sz="1100" dirty="0"/>
          </a:p>
        </p:txBody>
      </p:sp>
      <p:sp>
        <p:nvSpPr>
          <p:cNvPr id="15" name="Shape 11"/>
          <p:cNvSpPr/>
          <p:nvPr/>
        </p:nvSpPr>
        <p:spPr>
          <a:xfrm>
            <a:off x="8101584" y="1691640"/>
            <a:ext cx="3520440" cy="1828800"/>
          </a:xfrm>
          <a:prstGeom prst="roundRect">
            <a:avLst>
              <a:gd name="adj" fmla="val 4500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8357616" y="1947672"/>
            <a:ext cx="566928" cy="566928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6986" y="2027042"/>
            <a:ext cx="408188" cy="408188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9061704" y="1947672"/>
            <a:ext cx="2331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Scattered communication</a:t>
            </a:r>
            <a:endParaRPr lang="en-US" sz="1350" dirty="0"/>
          </a:p>
        </p:txBody>
      </p:sp>
      <p:sp>
        <p:nvSpPr>
          <p:cNvPr id="19" name="Text 14"/>
          <p:cNvSpPr/>
          <p:nvPr/>
        </p:nvSpPr>
        <p:spPr>
          <a:xfrm>
            <a:off x="8357616" y="2651760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Emails, phone calls, and paper notes</a:t>
            </a:r>
            <a:endParaRPr lang="en-US" sz="1100" dirty="0"/>
          </a:p>
        </p:txBody>
      </p:sp>
      <p:sp>
        <p:nvSpPr>
          <p:cNvPr id="20" name="Shape 15"/>
          <p:cNvSpPr/>
          <p:nvPr/>
        </p:nvSpPr>
        <p:spPr>
          <a:xfrm>
            <a:off x="548640" y="3776472"/>
            <a:ext cx="3520440" cy="1828800"/>
          </a:xfrm>
          <a:prstGeom prst="roundRect">
            <a:avLst>
              <a:gd name="adj" fmla="val 4500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804672" y="4032504"/>
            <a:ext cx="566928" cy="566928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042" y="4111874"/>
            <a:ext cx="408188" cy="408188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1508760" y="4032504"/>
            <a:ext cx="2331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Memory-dependent care</a:t>
            </a:r>
            <a:endParaRPr lang="en-US" sz="1350" dirty="0"/>
          </a:p>
        </p:txBody>
      </p:sp>
      <p:sp>
        <p:nvSpPr>
          <p:cNvPr id="24" name="Text 18"/>
          <p:cNvSpPr/>
          <p:nvPr/>
        </p:nvSpPr>
        <p:spPr>
          <a:xfrm>
            <a:off x="804672" y="4736592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Parents recalling medications, symptoms, events</a:t>
            </a:r>
            <a:endParaRPr lang="en-US" sz="1100" dirty="0"/>
          </a:p>
        </p:txBody>
      </p:sp>
      <p:sp>
        <p:nvSpPr>
          <p:cNvPr id="25" name="Shape 19"/>
          <p:cNvSpPr/>
          <p:nvPr/>
        </p:nvSpPr>
        <p:spPr>
          <a:xfrm>
            <a:off x="4325112" y="3776472"/>
            <a:ext cx="3520440" cy="1828800"/>
          </a:xfrm>
          <a:prstGeom prst="roundRect">
            <a:avLst>
              <a:gd name="adj" fmla="val 4500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26" name="Shape 20"/>
          <p:cNvSpPr/>
          <p:nvPr/>
        </p:nvSpPr>
        <p:spPr>
          <a:xfrm>
            <a:off x="4581144" y="4032504"/>
            <a:ext cx="566928" cy="566928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514" y="4111874"/>
            <a:ext cx="408188" cy="408188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5285232" y="4032504"/>
            <a:ext cx="2331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Manual registry entry</a:t>
            </a:r>
            <a:endParaRPr lang="en-US" sz="1350" dirty="0"/>
          </a:p>
        </p:txBody>
      </p:sp>
      <p:sp>
        <p:nvSpPr>
          <p:cNvPr id="29" name="Text 22"/>
          <p:cNvSpPr/>
          <p:nvPr/>
        </p:nvSpPr>
        <p:spPr>
          <a:xfrm>
            <a:off x="4581144" y="4736592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re-typed from documents into the registry</a:t>
            </a:r>
            <a:endParaRPr lang="en-US" sz="1100" dirty="0"/>
          </a:p>
        </p:txBody>
      </p:sp>
      <p:sp>
        <p:nvSpPr>
          <p:cNvPr id="30" name="Shape 23"/>
          <p:cNvSpPr/>
          <p:nvPr/>
        </p:nvSpPr>
        <p:spPr>
          <a:xfrm>
            <a:off x="8101584" y="3776472"/>
            <a:ext cx="3520440" cy="1828800"/>
          </a:xfrm>
          <a:prstGeom prst="roundRect">
            <a:avLst>
              <a:gd name="adj" fmla="val 4500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31" name="Shape 24"/>
          <p:cNvSpPr/>
          <p:nvPr/>
        </p:nvSpPr>
        <p:spPr>
          <a:xfrm>
            <a:off x="8357616" y="4032504"/>
            <a:ext cx="566928" cy="566928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3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36986" y="4111874"/>
            <a:ext cx="408188" cy="408188"/>
          </a:xfrm>
          <a:prstGeom prst="rect">
            <a:avLst/>
          </a:prstGeom>
        </p:spPr>
      </p:pic>
      <p:sp>
        <p:nvSpPr>
          <p:cNvPr id="33" name="Text 25"/>
          <p:cNvSpPr/>
          <p:nvPr/>
        </p:nvSpPr>
        <p:spPr>
          <a:xfrm>
            <a:off x="9061704" y="4032504"/>
            <a:ext cx="23317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Disconnected systems</a:t>
            </a:r>
            <a:endParaRPr lang="en-US" sz="1350" dirty="0"/>
          </a:p>
        </p:txBody>
      </p:sp>
      <p:sp>
        <p:nvSpPr>
          <p:cNvPr id="34" name="Text 26"/>
          <p:cNvSpPr/>
          <p:nvPr/>
        </p:nvSpPr>
        <p:spPr>
          <a:xfrm>
            <a:off x="8357616" y="4736592"/>
            <a:ext cx="3017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Clinic, hospital, and pharmacy platforms don't talk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D97D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 · WHERE INFORMATION LIVES TODAY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Isolated by format, not by design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868680" y="1691640"/>
            <a:ext cx="3291840" cy="1417320"/>
          </a:xfrm>
          <a:prstGeom prst="roundRect">
            <a:avLst>
              <a:gd name="adj" fmla="val 5806"/>
            </a:avLst>
          </a:prstGeom>
          <a:solidFill>
            <a:srgbClr val="EEF4F3"/>
          </a:solidFill>
          <a:ln w="12700">
            <a:solidFill>
              <a:srgbClr val="D8E4E2"/>
            </a:solidFill>
            <a:prstDash val="dash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280" y="1984248"/>
            <a:ext cx="502920" cy="5029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37360" y="1892808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Clinical letters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1737360" y="2313432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PDF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572000" y="1691640"/>
            <a:ext cx="3291840" cy="1417320"/>
          </a:xfrm>
          <a:prstGeom prst="roundRect">
            <a:avLst>
              <a:gd name="adj" fmla="val 5806"/>
            </a:avLst>
          </a:prstGeom>
          <a:solidFill>
            <a:srgbClr val="EEF4F3"/>
          </a:solidFill>
          <a:ln w="12700">
            <a:solidFill>
              <a:srgbClr val="D8E4E2"/>
            </a:solidFill>
            <a:prstDash val="dash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600" y="1984248"/>
            <a:ext cx="502920" cy="50292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440680" y="1892808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Emails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5440680" y="2313432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Inbox</a:t>
            </a:r>
            <a:endParaRPr lang="en-US" sz="1050" dirty="0"/>
          </a:p>
        </p:txBody>
      </p:sp>
      <p:sp>
        <p:nvSpPr>
          <p:cNvPr id="13" name="Shape 9"/>
          <p:cNvSpPr/>
          <p:nvPr/>
        </p:nvSpPr>
        <p:spPr>
          <a:xfrm>
            <a:off x="8275320" y="1691640"/>
            <a:ext cx="3291840" cy="1417320"/>
          </a:xfrm>
          <a:prstGeom prst="roundRect">
            <a:avLst>
              <a:gd name="adj" fmla="val 5806"/>
            </a:avLst>
          </a:prstGeom>
          <a:solidFill>
            <a:srgbClr val="EEF4F3"/>
          </a:solidFill>
          <a:ln w="12700">
            <a:solidFill>
              <a:srgbClr val="D8E4E2"/>
            </a:solidFill>
            <a:prstDash val="dash"/>
          </a:ln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920" y="1984248"/>
            <a:ext cx="502920" cy="50292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9144000" y="1892808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Phone calls</a:t>
            </a:r>
            <a:endParaRPr lang="en-US" sz="1300" dirty="0"/>
          </a:p>
        </p:txBody>
      </p:sp>
      <p:sp>
        <p:nvSpPr>
          <p:cNvPr id="16" name="Text 11"/>
          <p:cNvSpPr/>
          <p:nvPr/>
        </p:nvSpPr>
        <p:spPr>
          <a:xfrm>
            <a:off x="9144000" y="2313432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Unrecorded</a:t>
            </a:r>
            <a:endParaRPr lang="en-US" sz="1050" dirty="0"/>
          </a:p>
        </p:txBody>
      </p:sp>
      <p:sp>
        <p:nvSpPr>
          <p:cNvPr id="17" name="Shape 12"/>
          <p:cNvSpPr/>
          <p:nvPr/>
        </p:nvSpPr>
        <p:spPr>
          <a:xfrm>
            <a:off x="868680" y="3566160"/>
            <a:ext cx="3291840" cy="1417320"/>
          </a:xfrm>
          <a:prstGeom prst="roundRect">
            <a:avLst>
              <a:gd name="adj" fmla="val 5806"/>
            </a:avLst>
          </a:prstGeom>
          <a:solidFill>
            <a:srgbClr val="EEF4F3"/>
          </a:solidFill>
          <a:ln w="12700">
            <a:solidFill>
              <a:srgbClr val="D8E4E2"/>
            </a:solidFill>
            <a:prstDash val="dash"/>
          </a:ln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0" y="3858768"/>
            <a:ext cx="502920" cy="50292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737360" y="3767328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Registry</a:t>
            </a:r>
            <a:endParaRPr lang="en-US" sz="1300" dirty="0"/>
          </a:p>
        </p:txBody>
      </p:sp>
      <p:sp>
        <p:nvSpPr>
          <p:cNvPr id="20" name="Text 14"/>
          <p:cNvSpPr/>
          <p:nvPr/>
        </p:nvSpPr>
        <p:spPr>
          <a:xfrm>
            <a:off x="1737360" y="4187952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Manual entry</a:t>
            </a:r>
            <a:endParaRPr lang="en-US" sz="1050" dirty="0"/>
          </a:p>
        </p:txBody>
      </p:sp>
      <p:sp>
        <p:nvSpPr>
          <p:cNvPr id="21" name="Shape 15"/>
          <p:cNvSpPr/>
          <p:nvPr/>
        </p:nvSpPr>
        <p:spPr>
          <a:xfrm>
            <a:off x="4572000" y="3566160"/>
            <a:ext cx="3291840" cy="1417320"/>
          </a:xfrm>
          <a:prstGeom prst="roundRect">
            <a:avLst>
              <a:gd name="adj" fmla="val 5806"/>
            </a:avLst>
          </a:prstGeom>
          <a:solidFill>
            <a:srgbClr val="EEF4F3"/>
          </a:solidFill>
          <a:ln w="12700">
            <a:solidFill>
              <a:srgbClr val="D8E4E2"/>
            </a:solidFill>
            <a:prstDash val="dash"/>
          </a:ln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600" y="3858768"/>
            <a:ext cx="502920" cy="502920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5440680" y="3767328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Hospital EMR</a:t>
            </a:r>
            <a:endParaRPr lang="en-US" sz="1300" dirty="0"/>
          </a:p>
        </p:txBody>
      </p:sp>
      <p:sp>
        <p:nvSpPr>
          <p:cNvPr id="24" name="Text 17"/>
          <p:cNvSpPr/>
          <p:nvPr/>
        </p:nvSpPr>
        <p:spPr>
          <a:xfrm>
            <a:off x="5440680" y="4187952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Separate login</a:t>
            </a:r>
            <a:endParaRPr lang="en-US" sz="1050" dirty="0"/>
          </a:p>
        </p:txBody>
      </p:sp>
      <p:sp>
        <p:nvSpPr>
          <p:cNvPr id="25" name="Shape 18"/>
          <p:cNvSpPr/>
          <p:nvPr/>
        </p:nvSpPr>
        <p:spPr>
          <a:xfrm>
            <a:off x="8275320" y="3566160"/>
            <a:ext cx="3291840" cy="1417320"/>
          </a:xfrm>
          <a:prstGeom prst="roundRect">
            <a:avLst>
              <a:gd name="adj" fmla="val 5806"/>
            </a:avLst>
          </a:prstGeom>
          <a:solidFill>
            <a:srgbClr val="EEF4F3"/>
          </a:solidFill>
          <a:ln w="12700">
            <a:solidFill>
              <a:srgbClr val="D8E4E2"/>
            </a:solidFill>
            <a:prstDash val="dash"/>
          </a:ln>
        </p:spPr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03920" y="3858768"/>
            <a:ext cx="502920" cy="502920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9144000" y="3767328"/>
            <a:ext cx="2240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Lab systems</a:t>
            </a:r>
            <a:endParaRPr lang="en-US" sz="1300" dirty="0"/>
          </a:p>
        </p:txBody>
      </p:sp>
      <p:sp>
        <p:nvSpPr>
          <p:cNvPr id="28" name="Text 20"/>
          <p:cNvSpPr/>
          <p:nvPr/>
        </p:nvSpPr>
        <p:spPr>
          <a:xfrm>
            <a:off x="9144000" y="4187952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Separate portal</a:t>
            </a:r>
            <a:endParaRPr lang="en-US" sz="1050" dirty="0"/>
          </a:p>
        </p:txBody>
      </p:sp>
      <p:sp>
        <p:nvSpPr>
          <p:cNvPr id="29" name="Text 21"/>
          <p:cNvSpPr/>
          <p:nvPr/>
        </p:nvSpPr>
        <p:spPr>
          <a:xfrm>
            <a:off x="548640" y="5074920"/>
            <a:ext cx="1109441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i="1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shared thread connects them — the patient and family are the only continuous link.</a:t>
            </a:r>
            <a:endParaRPr lang="en-US" sz="13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62F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66960" y="-1828800"/>
            <a:ext cx="5120640" cy="5120640"/>
          </a:xfrm>
          <a:prstGeom prst="ellipse">
            <a:avLst/>
          </a:prstGeom>
          <a:solidFill>
            <a:srgbClr val="0B4A5E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965960"/>
            <a:ext cx="3291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rgbClr val="5C9A9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8400" dirty="0"/>
          </a:p>
        </p:txBody>
      </p:sp>
      <p:sp>
        <p:nvSpPr>
          <p:cNvPr id="4" name="Shape 2"/>
          <p:cNvSpPr/>
          <p:nvPr/>
        </p:nvSpPr>
        <p:spPr>
          <a:xfrm>
            <a:off x="548640" y="3383280"/>
            <a:ext cx="1188720" cy="0"/>
          </a:xfrm>
          <a:prstGeom prst="line">
            <a:avLst/>
          </a:prstGeom>
          <a:noFill/>
          <a:ln w="31750">
            <a:solidFill>
              <a:srgbClr val="D97D5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3566160"/>
            <a:ext cx="97228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F3F7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Introducing ArioMed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548640" y="4434840"/>
            <a:ext cx="8808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FC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 chatbot. An intelligent care layer connecting everyone around the patient.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FC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D97D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4 · ONE INTELLIGENCE, MANY CONNECTIONS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ArioMed as the Intelligent Care Layer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 flipV="1">
            <a:off x="6461608" y="2194560"/>
            <a:ext cx="0" cy="1783080"/>
          </a:xfrm>
          <a:prstGeom prst="line">
            <a:avLst/>
          </a:prstGeom>
          <a:noFill/>
          <a:ln w="19050">
            <a:solidFill>
              <a:srgbClr val="A9CBC6"/>
            </a:solidFill>
            <a:prstDash val="solid"/>
            <a:tailEnd type="none"/>
          </a:ln>
        </p:spPr>
      </p:sp>
      <p:sp>
        <p:nvSpPr>
          <p:cNvPr id="6" name="Shape 4"/>
          <p:cNvSpPr/>
          <p:nvPr/>
        </p:nvSpPr>
        <p:spPr>
          <a:xfrm flipV="1">
            <a:off x="6461608" y="2716812"/>
            <a:ext cx="1260828" cy="1260828"/>
          </a:xfrm>
          <a:prstGeom prst="line">
            <a:avLst/>
          </a:prstGeom>
          <a:noFill/>
          <a:ln w="19050">
            <a:solidFill>
              <a:srgbClr val="A9CBC6"/>
            </a:solidFill>
            <a:prstDash val="solid"/>
            <a:tailEnd type="none"/>
          </a:ln>
        </p:spPr>
      </p:sp>
      <p:sp>
        <p:nvSpPr>
          <p:cNvPr id="7" name="Shape 5"/>
          <p:cNvSpPr/>
          <p:nvPr/>
        </p:nvSpPr>
        <p:spPr>
          <a:xfrm>
            <a:off x="6461608" y="3977640"/>
            <a:ext cx="1783080" cy="0"/>
          </a:xfrm>
          <a:prstGeom prst="line">
            <a:avLst/>
          </a:prstGeom>
          <a:noFill/>
          <a:ln w="19050">
            <a:solidFill>
              <a:srgbClr val="A9CBC6"/>
            </a:solidFill>
            <a:prstDash val="solid"/>
            <a:tailEnd type="none"/>
          </a:ln>
        </p:spPr>
      </p:sp>
      <p:sp>
        <p:nvSpPr>
          <p:cNvPr id="8" name="Shape 6"/>
          <p:cNvSpPr/>
          <p:nvPr/>
        </p:nvSpPr>
        <p:spPr>
          <a:xfrm>
            <a:off x="6461608" y="3977640"/>
            <a:ext cx="1260828" cy="1260828"/>
          </a:xfrm>
          <a:prstGeom prst="line">
            <a:avLst/>
          </a:prstGeom>
          <a:noFill/>
          <a:ln w="19050">
            <a:solidFill>
              <a:srgbClr val="A9CBC6"/>
            </a:solidFill>
            <a:prstDash val="solid"/>
            <a:tailEnd type="none"/>
          </a:ln>
        </p:spPr>
      </p:sp>
      <p:sp>
        <p:nvSpPr>
          <p:cNvPr id="9" name="Shape 7"/>
          <p:cNvSpPr/>
          <p:nvPr/>
        </p:nvSpPr>
        <p:spPr>
          <a:xfrm>
            <a:off x="6461608" y="3977640"/>
            <a:ext cx="0" cy="1783080"/>
          </a:xfrm>
          <a:prstGeom prst="line">
            <a:avLst/>
          </a:prstGeom>
          <a:noFill/>
          <a:ln w="19050">
            <a:solidFill>
              <a:srgbClr val="A9CBC6"/>
            </a:solidFill>
            <a:prstDash val="solid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5200780" y="3977640"/>
            <a:ext cx="1260828" cy="1260828"/>
          </a:xfrm>
          <a:prstGeom prst="line">
            <a:avLst/>
          </a:prstGeom>
          <a:noFill/>
          <a:ln w="19050">
            <a:solidFill>
              <a:srgbClr val="A9CBC6"/>
            </a:solidFill>
            <a:prstDash val="solid"/>
            <a:tailEnd type="none"/>
          </a:ln>
        </p:spPr>
      </p:sp>
      <p:sp>
        <p:nvSpPr>
          <p:cNvPr id="11" name="Shape 9"/>
          <p:cNvSpPr/>
          <p:nvPr/>
        </p:nvSpPr>
        <p:spPr>
          <a:xfrm>
            <a:off x="4678528" y="3977640"/>
            <a:ext cx="1783080" cy="0"/>
          </a:xfrm>
          <a:prstGeom prst="line">
            <a:avLst/>
          </a:prstGeom>
          <a:noFill/>
          <a:ln w="19050">
            <a:solidFill>
              <a:srgbClr val="A9CBC6"/>
            </a:solidFill>
            <a:prstDash val="solid"/>
            <a:tailEnd type="none"/>
          </a:ln>
        </p:spPr>
      </p:sp>
      <p:sp>
        <p:nvSpPr>
          <p:cNvPr id="12" name="Shape 10"/>
          <p:cNvSpPr/>
          <p:nvPr/>
        </p:nvSpPr>
        <p:spPr>
          <a:xfrm flipV="1">
            <a:off x="5200780" y="2716812"/>
            <a:ext cx="1260828" cy="1260828"/>
          </a:xfrm>
          <a:prstGeom prst="line">
            <a:avLst/>
          </a:prstGeom>
          <a:noFill/>
          <a:ln w="19050">
            <a:solidFill>
              <a:srgbClr val="A9CBC6"/>
            </a:solidFill>
            <a:prstDash val="solid"/>
            <a:tailEnd type="none"/>
          </a:ln>
        </p:spPr>
      </p:sp>
      <p:sp>
        <p:nvSpPr>
          <p:cNvPr id="13" name="Shape 11"/>
          <p:cNvSpPr/>
          <p:nvPr/>
        </p:nvSpPr>
        <p:spPr>
          <a:xfrm>
            <a:off x="5867248" y="3383280"/>
            <a:ext cx="1188720" cy="1188720"/>
          </a:xfrm>
          <a:prstGeom prst="ellipse">
            <a:avLst/>
          </a:prstGeom>
          <a:solidFill>
            <a:srgbClr val="0B4A5E"/>
          </a:solidFill>
          <a:ln/>
        </p:spPr>
      </p:sp>
      <p:sp>
        <p:nvSpPr>
          <p:cNvPr id="14" name="Text 12"/>
          <p:cNvSpPr/>
          <p:nvPr/>
        </p:nvSpPr>
        <p:spPr>
          <a:xfrm>
            <a:off x="5867248" y="3794760"/>
            <a:ext cx="1188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ArioMed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5867248" y="4069080"/>
            <a:ext cx="1188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dirty="0">
                <a:solidFill>
                  <a:srgbClr val="A9CB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 Layer</a:t>
            </a:r>
            <a:endParaRPr lang="en-US" sz="850" dirty="0"/>
          </a:p>
        </p:txBody>
      </p:sp>
      <p:sp>
        <p:nvSpPr>
          <p:cNvPr id="16" name="Shape 14"/>
          <p:cNvSpPr/>
          <p:nvPr/>
        </p:nvSpPr>
        <p:spPr>
          <a:xfrm>
            <a:off x="6132424" y="1865376"/>
            <a:ext cx="658368" cy="658368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24595" y="1957548"/>
            <a:ext cx="474025" cy="474025"/>
          </a:xfrm>
          <a:prstGeom prst="rect">
            <a:avLst/>
          </a:prstGeom>
        </p:spPr>
      </p:pic>
      <p:sp>
        <p:nvSpPr>
          <p:cNvPr id="18" name="Shape 15"/>
          <p:cNvSpPr/>
          <p:nvPr/>
        </p:nvSpPr>
        <p:spPr>
          <a:xfrm>
            <a:off x="6132424" y="1865376"/>
            <a:ext cx="658368" cy="658368"/>
          </a:xfrm>
          <a:prstGeom prst="ellipse">
            <a:avLst/>
          </a:prstGeom>
          <a:ln w="19050">
            <a:solidFill>
              <a:srgbClr val="5C9A94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5844388" y="2569464"/>
            <a:ext cx="1234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</a:t>
            </a:r>
            <a:endParaRPr lang="en-US" sz="950" dirty="0"/>
          </a:p>
        </p:txBody>
      </p:sp>
      <p:sp>
        <p:nvSpPr>
          <p:cNvPr id="20" name="Shape 17"/>
          <p:cNvSpPr/>
          <p:nvPr/>
        </p:nvSpPr>
        <p:spPr>
          <a:xfrm>
            <a:off x="7393252" y="2387628"/>
            <a:ext cx="658368" cy="658368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5423" y="2479800"/>
            <a:ext cx="474025" cy="474025"/>
          </a:xfrm>
          <a:prstGeom prst="rect">
            <a:avLst/>
          </a:prstGeom>
        </p:spPr>
      </p:pic>
      <p:sp>
        <p:nvSpPr>
          <p:cNvPr id="22" name="Shape 18"/>
          <p:cNvSpPr/>
          <p:nvPr/>
        </p:nvSpPr>
        <p:spPr>
          <a:xfrm>
            <a:off x="7393252" y="2387628"/>
            <a:ext cx="658368" cy="658368"/>
          </a:xfrm>
          <a:prstGeom prst="ellipse">
            <a:avLst/>
          </a:prstGeom>
          <a:ln w="19050">
            <a:solidFill>
              <a:srgbClr val="5C9A94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7105216" y="3091716"/>
            <a:ext cx="1234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Family</a:t>
            </a:r>
            <a:endParaRPr lang="en-US" sz="950" dirty="0"/>
          </a:p>
        </p:txBody>
      </p:sp>
      <p:sp>
        <p:nvSpPr>
          <p:cNvPr id="24" name="Shape 20"/>
          <p:cNvSpPr/>
          <p:nvPr/>
        </p:nvSpPr>
        <p:spPr>
          <a:xfrm>
            <a:off x="7915504" y="3648456"/>
            <a:ext cx="658368" cy="658368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7675" y="3740628"/>
            <a:ext cx="474025" cy="474025"/>
          </a:xfrm>
          <a:prstGeom prst="rect">
            <a:avLst/>
          </a:prstGeom>
        </p:spPr>
      </p:pic>
      <p:sp>
        <p:nvSpPr>
          <p:cNvPr id="26" name="Shape 21"/>
          <p:cNvSpPr/>
          <p:nvPr/>
        </p:nvSpPr>
        <p:spPr>
          <a:xfrm>
            <a:off x="7915504" y="3648456"/>
            <a:ext cx="658368" cy="658368"/>
          </a:xfrm>
          <a:prstGeom prst="ellipse">
            <a:avLst/>
          </a:prstGeom>
          <a:ln w="19050">
            <a:solidFill>
              <a:srgbClr val="5C9A94"/>
            </a:solidFill>
            <a:prstDash val="solid"/>
          </a:ln>
        </p:spPr>
      </p:sp>
      <p:sp>
        <p:nvSpPr>
          <p:cNvPr id="27" name="Text 22"/>
          <p:cNvSpPr/>
          <p:nvPr/>
        </p:nvSpPr>
        <p:spPr>
          <a:xfrm>
            <a:off x="7627468" y="4352544"/>
            <a:ext cx="1234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</a:t>
            </a:r>
            <a:endParaRPr lang="en-US" sz="950" dirty="0"/>
          </a:p>
        </p:txBody>
      </p:sp>
      <p:sp>
        <p:nvSpPr>
          <p:cNvPr id="28" name="Shape 23"/>
          <p:cNvSpPr/>
          <p:nvPr/>
        </p:nvSpPr>
        <p:spPr>
          <a:xfrm>
            <a:off x="7393252" y="4909284"/>
            <a:ext cx="658368" cy="658368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5423" y="5001455"/>
            <a:ext cx="474025" cy="474025"/>
          </a:xfrm>
          <a:prstGeom prst="rect">
            <a:avLst/>
          </a:prstGeom>
        </p:spPr>
      </p:pic>
      <p:sp>
        <p:nvSpPr>
          <p:cNvPr id="30" name="Shape 24"/>
          <p:cNvSpPr/>
          <p:nvPr/>
        </p:nvSpPr>
        <p:spPr>
          <a:xfrm>
            <a:off x="7393252" y="4909284"/>
            <a:ext cx="658368" cy="658368"/>
          </a:xfrm>
          <a:prstGeom prst="ellipse">
            <a:avLst/>
          </a:prstGeom>
          <a:ln w="19050">
            <a:solidFill>
              <a:srgbClr val="5C9A94"/>
            </a:solidFill>
            <a:prstDash val="solid"/>
          </a:ln>
        </p:spPr>
      </p:sp>
      <p:sp>
        <p:nvSpPr>
          <p:cNvPr id="31" name="Text 25"/>
          <p:cNvSpPr/>
          <p:nvPr/>
        </p:nvSpPr>
        <p:spPr>
          <a:xfrm>
            <a:off x="7105216" y="5613372"/>
            <a:ext cx="1234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Hospital</a:t>
            </a:r>
            <a:endParaRPr lang="en-US" sz="950" dirty="0"/>
          </a:p>
        </p:txBody>
      </p:sp>
      <p:sp>
        <p:nvSpPr>
          <p:cNvPr id="32" name="Shape 26"/>
          <p:cNvSpPr/>
          <p:nvPr/>
        </p:nvSpPr>
        <p:spPr>
          <a:xfrm>
            <a:off x="6132424" y="5431536"/>
            <a:ext cx="658368" cy="658368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3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4595" y="5523708"/>
            <a:ext cx="474025" cy="474025"/>
          </a:xfrm>
          <a:prstGeom prst="rect">
            <a:avLst/>
          </a:prstGeom>
        </p:spPr>
      </p:pic>
      <p:sp>
        <p:nvSpPr>
          <p:cNvPr id="34" name="Shape 27"/>
          <p:cNvSpPr/>
          <p:nvPr/>
        </p:nvSpPr>
        <p:spPr>
          <a:xfrm>
            <a:off x="6132424" y="5431536"/>
            <a:ext cx="658368" cy="658368"/>
          </a:xfrm>
          <a:prstGeom prst="ellipse">
            <a:avLst/>
          </a:prstGeom>
          <a:ln w="19050">
            <a:solidFill>
              <a:srgbClr val="5C9A94"/>
            </a:solidFill>
            <a:prstDash val="solid"/>
          </a:ln>
        </p:spPr>
      </p:sp>
      <p:sp>
        <p:nvSpPr>
          <p:cNvPr id="35" name="Text 28"/>
          <p:cNvSpPr/>
          <p:nvPr/>
        </p:nvSpPr>
        <p:spPr>
          <a:xfrm>
            <a:off x="5844388" y="6135624"/>
            <a:ext cx="1234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Registry</a:t>
            </a:r>
            <a:endParaRPr lang="en-US" sz="950" dirty="0"/>
          </a:p>
        </p:txBody>
      </p:sp>
      <p:sp>
        <p:nvSpPr>
          <p:cNvPr id="36" name="Shape 29"/>
          <p:cNvSpPr/>
          <p:nvPr/>
        </p:nvSpPr>
        <p:spPr>
          <a:xfrm>
            <a:off x="4871596" y="4909284"/>
            <a:ext cx="658368" cy="658368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3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3767" y="5001455"/>
            <a:ext cx="474025" cy="474025"/>
          </a:xfrm>
          <a:prstGeom prst="rect">
            <a:avLst/>
          </a:prstGeom>
        </p:spPr>
      </p:pic>
      <p:sp>
        <p:nvSpPr>
          <p:cNvPr id="38" name="Shape 30"/>
          <p:cNvSpPr/>
          <p:nvPr/>
        </p:nvSpPr>
        <p:spPr>
          <a:xfrm>
            <a:off x="4871596" y="4909284"/>
            <a:ext cx="658368" cy="658368"/>
          </a:xfrm>
          <a:prstGeom prst="ellipse">
            <a:avLst/>
          </a:prstGeom>
          <a:ln w="19050">
            <a:solidFill>
              <a:srgbClr val="5C9A94"/>
            </a:solidFill>
            <a:prstDash val="solid"/>
          </a:ln>
        </p:spPr>
      </p:sp>
      <p:sp>
        <p:nvSpPr>
          <p:cNvPr id="39" name="Text 31"/>
          <p:cNvSpPr/>
          <p:nvPr/>
        </p:nvSpPr>
        <p:spPr>
          <a:xfrm>
            <a:off x="4583560" y="5613372"/>
            <a:ext cx="1234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Laboratory</a:t>
            </a:r>
            <a:endParaRPr lang="en-US" sz="950" dirty="0"/>
          </a:p>
        </p:txBody>
      </p:sp>
      <p:sp>
        <p:nvSpPr>
          <p:cNvPr id="40" name="Shape 32"/>
          <p:cNvSpPr/>
          <p:nvPr/>
        </p:nvSpPr>
        <p:spPr>
          <a:xfrm>
            <a:off x="4349344" y="3648456"/>
            <a:ext cx="658368" cy="658368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4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41515" y="3740628"/>
            <a:ext cx="474025" cy="474025"/>
          </a:xfrm>
          <a:prstGeom prst="rect">
            <a:avLst/>
          </a:prstGeom>
        </p:spPr>
      </p:pic>
      <p:sp>
        <p:nvSpPr>
          <p:cNvPr id="42" name="Shape 33"/>
          <p:cNvSpPr/>
          <p:nvPr/>
        </p:nvSpPr>
        <p:spPr>
          <a:xfrm>
            <a:off x="4349344" y="3648456"/>
            <a:ext cx="658368" cy="658368"/>
          </a:xfrm>
          <a:prstGeom prst="ellipse">
            <a:avLst/>
          </a:prstGeom>
          <a:ln w="19050">
            <a:solidFill>
              <a:srgbClr val="5C9A94"/>
            </a:solidFill>
            <a:prstDash val="solid"/>
          </a:ln>
        </p:spPr>
      </p:sp>
      <p:sp>
        <p:nvSpPr>
          <p:cNvPr id="43" name="Text 34"/>
          <p:cNvSpPr/>
          <p:nvPr/>
        </p:nvSpPr>
        <p:spPr>
          <a:xfrm>
            <a:off x="4061308" y="4352544"/>
            <a:ext cx="1234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Pharmacy</a:t>
            </a:r>
            <a:endParaRPr lang="en-US" sz="950" dirty="0"/>
          </a:p>
        </p:txBody>
      </p:sp>
      <p:sp>
        <p:nvSpPr>
          <p:cNvPr id="44" name="Shape 35"/>
          <p:cNvSpPr/>
          <p:nvPr/>
        </p:nvSpPr>
        <p:spPr>
          <a:xfrm>
            <a:off x="4871596" y="2387628"/>
            <a:ext cx="658368" cy="658368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4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63767" y="2479800"/>
            <a:ext cx="474025" cy="474025"/>
          </a:xfrm>
          <a:prstGeom prst="rect">
            <a:avLst/>
          </a:prstGeom>
        </p:spPr>
      </p:pic>
      <p:sp>
        <p:nvSpPr>
          <p:cNvPr id="46" name="Shape 36"/>
          <p:cNvSpPr/>
          <p:nvPr/>
        </p:nvSpPr>
        <p:spPr>
          <a:xfrm>
            <a:off x="4871596" y="2387628"/>
            <a:ext cx="658368" cy="658368"/>
          </a:xfrm>
          <a:prstGeom prst="ellipse">
            <a:avLst/>
          </a:prstGeom>
          <a:ln w="19050">
            <a:solidFill>
              <a:srgbClr val="5C9A94"/>
            </a:solidFill>
            <a:prstDash val="solid"/>
          </a:ln>
        </p:spPr>
      </p:sp>
      <p:sp>
        <p:nvSpPr>
          <p:cNvPr id="47" name="Text 37"/>
          <p:cNvSpPr/>
          <p:nvPr/>
        </p:nvSpPr>
        <p:spPr>
          <a:xfrm>
            <a:off x="4583560" y="3091716"/>
            <a:ext cx="1234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integrations</a:t>
            </a:r>
            <a:endParaRPr lang="en-US" sz="9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D97D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4 · CORE PHILOSOPHY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must never change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11094415" cy="841248"/>
          </a:xfrm>
          <a:prstGeom prst="roundRect">
            <a:avLst>
              <a:gd name="adj" fmla="val 9783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49808" y="1837944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618" y="1914754"/>
            <a:ext cx="395021" cy="395021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508760" y="1691640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Patients should never feel alone</a:t>
            </a:r>
            <a:endParaRPr lang="en-US" sz="1650" dirty="0"/>
          </a:p>
        </p:txBody>
      </p:sp>
      <p:sp>
        <p:nvSpPr>
          <p:cNvPr id="9" name="Shape 6"/>
          <p:cNvSpPr/>
          <p:nvPr/>
        </p:nvSpPr>
        <p:spPr>
          <a:xfrm>
            <a:off x="548640" y="2679192"/>
            <a:ext cx="11094415" cy="841248"/>
          </a:xfrm>
          <a:prstGeom prst="roundRect">
            <a:avLst>
              <a:gd name="adj" fmla="val 9783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749808" y="2825496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618" y="2902306"/>
            <a:ext cx="395021" cy="395021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508760" y="2679192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Families should never feel unsupported</a:t>
            </a:r>
            <a:endParaRPr lang="en-US" sz="1650" dirty="0"/>
          </a:p>
        </p:txBody>
      </p:sp>
      <p:sp>
        <p:nvSpPr>
          <p:cNvPr id="13" name="Shape 9"/>
          <p:cNvSpPr/>
          <p:nvPr/>
        </p:nvSpPr>
        <p:spPr>
          <a:xfrm>
            <a:off x="548640" y="3666744"/>
            <a:ext cx="11094415" cy="841248"/>
          </a:xfrm>
          <a:prstGeom prst="roundRect">
            <a:avLst>
              <a:gd name="adj" fmla="val 9783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749808" y="3813048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618" y="3889858"/>
            <a:ext cx="395021" cy="395021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508760" y="3666744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Clinicians should spend less time on repetitive administration</a:t>
            </a:r>
            <a:endParaRPr lang="en-US" sz="1650" dirty="0"/>
          </a:p>
        </p:txBody>
      </p:sp>
      <p:sp>
        <p:nvSpPr>
          <p:cNvPr id="17" name="Shape 12"/>
          <p:cNvSpPr/>
          <p:nvPr/>
        </p:nvSpPr>
        <p:spPr>
          <a:xfrm>
            <a:off x="548640" y="4654296"/>
            <a:ext cx="11094415" cy="841248"/>
          </a:xfrm>
          <a:prstGeom prst="roundRect">
            <a:avLst>
              <a:gd name="adj" fmla="val 9783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749808" y="480060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618" y="4877410"/>
            <a:ext cx="395021" cy="395021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508760" y="4654296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Healthcare professionals should have more energy for human care</a:t>
            </a:r>
            <a:endParaRPr lang="en-US" sz="1650" dirty="0"/>
          </a:p>
        </p:txBody>
      </p:sp>
      <p:sp>
        <p:nvSpPr>
          <p:cNvPr id="21" name="Shape 15"/>
          <p:cNvSpPr/>
          <p:nvPr/>
        </p:nvSpPr>
        <p:spPr>
          <a:xfrm>
            <a:off x="548640" y="5687568"/>
            <a:ext cx="11094415" cy="685800"/>
          </a:xfrm>
          <a:prstGeom prst="roundRect">
            <a:avLst>
              <a:gd name="adj" fmla="val 12000"/>
            </a:avLst>
          </a:prstGeom>
          <a:solidFill>
            <a:srgbClr val="0B4A5E"/>
          </a:solidFill>
          <a:ln/>
        </p:spPr>
      </p:sp>
      <p:sp>
        <p:nvSpPr>
          <p:cNvPr id="22" name="Text 16"/>
          <p:cNvSpPr/>
          <p:nvPr/>
        </p:nvSpPr>
        <p:spPr>
          <a:xfrm>
            <a:off x="548640" y="5687568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i="1" dirty="0">
                <a:solidFill>
                  <a:srgbClr val="A9CBC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should remove friction. Not replace people.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62F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66960" y="-1828800"/>
            <a:ext cx="5120640" cy="5120640"/>
          </a:xfrm>
          <a:prstGeom prst="ellipse">
            <a:avLst/>
          </a:prstGeom>
          <a:solidFill>
            <a:srgbClr val="0B4A5E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965960"/>
            <a:ext cx="3291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rgbClr val="5C9A9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8400" dirty="0"/>
          </a:p>
        </p:txBody>
      </p:sp>
      <p:sp>
        <p:nvSpPr>
          <p:cNvPr id="4" name="Shape 2"/>
          <p:cNvSpPr/>
          <p:nvPr/>
        </p:nvSpPr>
        <p:spPr>
          <a:xfrm>
            <a:off x="548640" y="3383280"/>
            <a:ext cx="1188720" cy="0"/>
          </a:xfrm>
          <a:prstGeom prst="line">
            <a:avLst/>
          </a:prstGeom>
          <a:noFill/>
          <a:ln w="31750">
            <a:solidFill>
              <a:srgbClr val="D97D5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3566160"/>
            <a:ext cx="97228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F3F7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Clinical Registry AI Assistant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548640" y="4434840"/>
            <a:ext cx="8808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FC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proposed starting point — a focused, reviewable MVP.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FC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D97D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5 · FROM DOCUMENTS TO STRUCTURED DATA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Human remains in control at every step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2331720" cy="3566160"/>
          </a:xfrm>
          <a:prstGeom prst="roundRect">
            <a:avLst>
              <a:gd name="adj" fmla="val 3529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777240" y="1828800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Source documents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777240" y="2286000"/>
            <a:ext cx="18745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8E4E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14400" y="228600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 letters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777240" y="2852928"/>
            <a:ext cx="18745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8E4E2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2852928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PDFs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777240" y="3419856"/>
            <a:ext cx="18745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8E4E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14400" y="3419856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reports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777240" y="3986784"/>
            <a:ext cx="18745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8E4E2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14400" y="3986784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Genetic reports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777240" y="4553712"/>
            <a:ext cx="18745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2700">
            <a:solidFill>
              <a:srgbClr val="D8E4E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14400" y="4553712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Hospital summaries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3337560" y="1965960"/>
            <a:ext cx="2606040" cy="2286000"/>
          </a:xfrm>
          <a:prstGeom prst="roundRect">
            <a:avLst>
              <a:gd name="adj" fmla="val 3600"/>
            </a:avLst>
          </a:prstGeom>
          <a:solidFill>
            <a:srgbClr val="EEF4F3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4274820" y="2194560"/>
            <a:ext cx="731520" cy="73152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7233" y="2296973"/>
            <a:ext cx="526694" cy="526694"/>
          </a:xfrm>
          <a:prstGeom prst="rect">
            <a:avLst/>
          </a:prstGeom>
        </p:spPr>
      </p:pic>
      <p:sp>
        <p:nvSpPr>
          <p:cNvPr id="20" name="Text 17"/>
          <p:cNvSpPr/>
          <p:nvPr/>
        </p:nvSpPr>
        <p:spPr>
          <a:xfrm>
            <a:off x="3474720" y="3063240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extraction</a:t>
            </a:r>
            <a:endParaRPr lang="en-US" sz="1350" dirty="0"/>
          </a:p>
        </p:txBody>
      </p:sp>
      <p:sp>
        <p:nvSpPr>
          <p:cNvPr id="21" name="Text 18"/>
          <p:cNvSpPr/>
          <p:nvPr/>
        </p:nvSpPr>
        <p:spPr>
          <a:xfrm>
            <a:off x="3520440" y="356616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Pulls structured fields from unstructured text</a:t>
            </a:r>
            <a:endParaRPr lang="en-US" sz="1050" dirty="0"/>
          </a:p>
        </p:txBody>
      </p:sp>
      <p:sp>
        <p:nvSpPr>
          <p:cNvPr id="22" name="Shape 19"/>
          <p:cNvSpPr/>
          <p:nvPr/>
        </p:nvSpPr>
        <p:spPr>
          <a:xfrm>
            <a:off x="5943600" y="3108960"/>
            <a:ext cx="411480" cy="0"/>
          </a:xfrm>
          <a:prstGeom prst="line">
            <a:avLst/>
          </a:prstGeom>
          <a:noFill/>
          <a:ln w="25400">
            <a:solidFill>
              <a:srgbClr val="5C9A94"/>
            </a:solidFill>
            <a:prstDash val="solid"/>
            <a:tailEnd type="triangle"/>
          </a:ln>
        </p:spPr>
      </p:sp>
      <p:sp>
        <p:nvSpPr>
          <p:cNvPr id="23" name="Shape 20"/>
          <p:cNvSpPr/>
          <p:nvPr/>
        </p:nvSpPr>
        <p:spPr>
          <a:xfrm>
            <a:off x="6355080" y="1965960"/>
            <a:ext cx="2606040" cy="2286000"/>
          </a:xfrm>
          <a:prstGeom prst="roundRect">
            <a:avLst>
              <a:gd name="adj" fmla="val 3600"/>
            </a:avLst>
          </a:prstGeom>
          <a:solidFill>
            <a:srgbClr val="F1C6AE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7292340" y="2194560"/>
            <a:ext cx="731520" cy="73152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4753" y="2296973"/>
            <a:ext cx="526694" cy="526694"/>
          </a:xfrm>
          <a:prstGeom prst="rect">
            <a:avLst/>
          </a:prstGeom>
        </p:spPr>
      </p:pic>
      <p:sp>
        <p:nvSpPr>
          <p:cNvPr id="26" name="Text 22"/>
          <p:cNvSpPr/>
          <p:nvPr/>
        </p:nvSpPr>
        <p:spPr>
          <a:xfrm>
            <a:off x="6492240" y="3063240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Human review</a:t>
            </a:r>
            <a:endParaRPr lang="en-US" sz="1350" dirty="0"/>
          </a:p>
        </p:txBody>
      </p:sp>
      <p:sp>
        <p:nvSpPr>
          <p:cNvPr id="27" name="Text 23"/>
          <p:cNvSpPr/>
          <p:nvPr/>
        </p:nvSpPr>
        <p:spPr>
          <a:xfrm>
            <a:off x="6537960" y="356616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Clinician or registry staff confirm every field</a:t>
            </a:r>
            <a:endParaRPr lang="en-US" sz="1050" dirty="0"/>
          </a:p>
        </p:txBody>
      </p:sp>
      <p:sp>
        <p:nvSpPr>
          <p:cNvPr id="28" name="Shape 24"/>
          <p:cNvSpPr/>
          <p:nvPr/>
        </p:nvSpPr>
        <p:spPr>
          <a:xfrm>
            <a:off x="8961120" y="3108960"/>
            <a:ext cx="411480" cy="0"/>
          </a:xfrm>
          <a:prstGeom prst="line">
            <a:avLst/>
          </a:prstGeom>
          <a:noFill/>
          <a:ln w="25400">
            <a:solidFill>
              <a:srgbClr val="5C9A94"/>
            </a:solidFill>
            <a:prstDash val="solid"/>
            <a:tailEnd type="triangle"/>
          </a:ln>
        </p:spPr>
      </p:sp>
      <p:sp>
        <p:nvSpPr>
          <p:cNvPr id="29" name="Shape 25"/>
          <p:cNvSpPr/>
          <p:nvPr/>
        </p:nvSpPr>
        <p:spPr>
          <a:xfrm>
            <a:off x="9372600" y="1965960"/>
            <a:ext cx="2606040" cy="2286000"/>
          </a:xfrm>
          <a:prstGeom prst="roundRect">
            <a:avLst>
              <a:gd name="adj" fmla="val 3600"/>
            </a:avLst>
          </a:prstGeom>
          <a:solidFill>
            <a:srgbClr val="EEF4F3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30" name="Shape 26"/>
          <p:cNvSpPr/>
          <p:nvPr/>
        </p:nvSpPr>
        <p:spPr>
          <a:xfrm>
            <a:off x="10309860" y="2194560"/>
            <a:ext cx="731520" cy="73152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3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2273" y="2296973"/>
            <a:ext cx="526694" cy="526694"/>
          </a:xfrm>
          <a:prstGeom prst="rect">
            <a:avLst/>
          </a:prstGeom>
        </p:spPr>
      </p:pic>
      <p:sp>
        <p:nvSpPr>
          <p:cNvPr id="32" name="Text 27"/>
          <p:cNvSpPr/>
          <p:nvPr/>
        </p:nvSpPr>
        <p:spPr>
          <a:xfrm>
            <a:off x="9509760" y="3063240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Registry submission</a:t>
            </a:r>
            <a:endParaRPr lang="en-US" sz="1350" dirty="0"/>
          </a:p>
        </p:txBody>
      </p:sp>
      <p:sp>
        <p:nvSpPr>
          <p:cNvPr id="33" name="Text 28"/>
          <p:cNvSpPr/>
          <p:nvPr/>
        </p:nvSpPr>
        <p:spPr>
          <a:xfrm>
            <a:off x="9555480" y="3566160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Verified data flows into the registry</a:t>
            </a:r>
            <a:endParaRPr lang="en-US" sz="1050" dirty="0"/>
          </a:p>
        </p:txBody>
      </p:sp>
      <p:sp>
        <p:nvSpPr>
          <p:cNvPr id="34" name="Shape 29"/>
          <p:cNvSpPr/>
          <p:nvPr/>
        </p:nvSpPr>
        <p:spPr>
          <a:xfrm flipV="1">
            <a:off x="2880360" y="3108960"/>
            <a:ext cx="457200" cy="365760"/>
          </a:xfrm>
          <a:prstGeom prst="line">
            <a:avLst/>
          </a:prstGeom>
          <a:noFill/>
          <a:ln w="25400">
            <a:solidFill>
              <a:srgbClr val="5C9A94"/>
            </a:solidFill>
            <a:prstDash val="solid"/>
            <a:tailEnd type="triangle"/>
          </a:ln>
        </p:spPr>
      </p:sp>
      <p:sp>
        <p:nvSpPr>
          <p:cNvPr id="35" name="Shape 30"/>
          <p:cNvSpPr/>
          <p:nvPr/>
        </p:nvSpPr>
        <p:spPr>
          <a:xfrm>
            <a:off x="548640" y="5486400"/>
            <a:ext cx="11094415" cy="502920"/>
          </a:xfrm>
          <a:prstGeom prst="roundRect">
            <a:avLst>
              <a:gd name="adj" fmla="val 16364"/>
            </a:avLst>
          </a:prstGeom>
          <a:solidFill>
            <a:srgbClr val="0B4A5E"/>
          </a:solidFill>
          <a:ln/>
        </p:spPr>
      </p:sp>
      <p:sp>
        <p:nvSpPr>
          <p:cNvPr id="36" name="Text 31"/>
          <p:cNvSpPr/>
          <p:nvPr/>
        </p:nvSpPr>
        <p:spPr>
          <a:xfrm>
            <a:off x="548640" y="548640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F3F7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AI drafts. A person decides. Nothing is submitted to the registry without clinical review.</a:t>
            </a:r>
            <a:endParaRPr lang="en-US" sz="13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D97D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5 · POSSIBLE TECHNICAL FOUNDATIONS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Open questions, not assumptions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1508760" cy="502920"/>
          </a:xfrm>
          <a:prstGeom prst="roundRect">
            <a:avLst>
              <a:gd name="adj" fmla="val 49091"/>
            </a:avLst>
          </a:prstGeom>
          <a:solidFill>
            <a:srgbClr val="EEF4F3"/>
          </a:solidFill>
          <a:ln w="12700">
            <a:solidFill>
              <a:srgbClr val="5C9A9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691640"/>
            <a:ext cx="1508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B4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REDCap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2286000" y="1691640"/>
            <a:ext cx="1234440" cy="502920"/>
          </a:xfrm>
          <a:prstGeom prst="roundRect">
            <a:avLst>
              <a:gd name="adj" fmla="val 49091"/>
            </a:avLst>
          </a:prstGeom>
          <a:solidFill>
            <a:srgbClr val="EEF4F3"/>
          </a:solidFill>
          <a:ln w="12700">
            <a:solidFill>
              <a:srgbClr val="5C9A94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286000" y="1691640"/>
            <a:ext cx="1234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B4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FHIR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749040" y="1691640"/>
            <a:ext cx="1143000" cy="502920"/>
          </a:xfrm>
          <a:prstGeom prst="roundRect">
            <a:avLst>
              <a:gd name="adj" fmla="val 49091"/>
            </a:avLst>
          </a:prstGeom>
          <a:solidFill>
            <a:srgbClr val="EEF4F3"/>
          </a:solidFill>
          <a:ln w="12700">
            <a:solidFill>
              <a:srgbClr val="5C9A9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749040" y="1691640"/>
            <a:ext cx="1143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B4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HL7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120640" y="1691640"/>
            <a:ext cx="2514600" cy="502920"/>
          </a:xfrm>
          <a:prstGeom prst="roundRect">
            <a:avLst>
              <a:gd name="adj" fmla="val 49091"/>
            </a:avLst>
          </a:prstGeom>
          <a:solidFill>
            <a:srgbClr val="EEF4F3"/>
          </a:solidFill>
          <a:ln w="12700">
            <a:solidFill>
              <a:srgbClr val="5C9A94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120640" y="16916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B4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Hospital EMR systems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7863840" y="1691640"/>
            <a:ext cx="2148840" cy="502920"/>
          </a:xfrm>
          <a:prstGeom prst="roundRect">
            <a:avLst>
              <a:gd name="adj" fmla="val 49091"/>
            </a:avLst>
          </a:prstGeom>
          <a:solidFill>
            <a:srgbClr val="EEF4F3"/>
          </a:solidFill>
          <a:ln w="12700">
            <a:solidFill>
              <a:srgbClr val="5C9A94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7863840" y="1691640"/>
            <a:ext cx="2148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B4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Structured APIs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48640" y="2350008"/>
            <a:ext cx="2606040" cy="502920"/>
          </a:xfrm>
          <a:prstGeom prst="roundRect">
            <a:avLst>
              <a:gd name="adj" fmla="val 49091"/>
            </a:avLst>
          </a:prstGeom>
          <a:solidFill>
            <a:srgbClr val="EEF4F3"/>
          </a:solidFill>
          <a:ln w="12700">
            <a:solidFill>
              <a:srgbClr val="5C9A94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48640" y="2350008"/>
            <a:ext cx="2606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B4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Import / export tooling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548640" y="3383280"/>
            <a:ext cx="11094415" cy="2651760"/>
          </a:xfrm>
          <a:prstGeom prst="roundRect">
            <a:avLst>
              <a:gd name="adj" fmla="val 3103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868680" y="3566160"/>
            <a:ext cx="104543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 do not assume any of these are available or appropriate in your environment.</a:t>
            </a:r>
            <a:endParaRPr lang="en-US" sz="1450" dirty="0"/>
          </a:p>
        </p:txBody>
      </p:sp>
      <p:pic>
        <p:nvPicPr>
          <p:cNvPr id="1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4160520"/>
            <a:ext cx="365760" cy="365760"/>
          </a:xfrm>
          <a:prstGeom prst="rect">
            <a:avLst/>
          </a:prstGeom>
        </p:spPr>
      </p:pic>
      <p:sp>
        <p:nvSpPr>
          <p:cNvPr id="20" name="Text 17"/>
          <p:cNvSpPr/>
          <p:nvPr/>
        </p:nvSpPr>
        <p:spPr>
          <a:xfrm>
            <a:off x="1371600" y="4105656"/>
            <a:ext cx="9905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systems does your registry already use?</a:t>
            </a:r>
            <a:endParaRPr lang="en-US" sz="1300" dirty="0"/>
          </a:p>
        </p:txBody>
      </p:sp>
      <p:pic>
        <p:nvPicPr>
          <p:cNvPr id="2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4754880"/>
            <a:ext cx="365760" cy="365760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>
            <a:off x="1371600" y="4700016"/>
            <a:ext cx="9905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integration standards are realistic in your hospital environment?</a:t>
            </a:r>
            <a:endParaRPr lang="en-US" sz="1300" dirty="0"/>
          </a:p>
        </p:txBody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5349240"/>
            <a:ext cx="365760" cy="365760"/>
          </a:xfrm>
          <a:prstGeom prst="rect">
            <a:avLst/>
          </a:prstGeom>
        </p:spPr>
      </p:pic>
      <p:sp>
        <p:nvSpPr>
          <p:cNvPr id="24" name="Text 19"/>
          <p:cNvSpPr/>
          <p:nvPr/>
        </p:nvSpPr>
        <p:spPr>
          <a:xfrm>
            <a:off x="1371600" y="5294376"/>
            <a:ext cx="9905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would manual export/import remain the safer path?</a:t>
            </a:r>
            <a:endParaRPr lang="en-US" sz="13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62F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66960" y="-1828800"/>
            <a:ext cx="5120640" cy="5120640"/>
          </a:xfrm>
          <a:prstGeom prst="ellipse">
            <a:avLst/>
          </a:prstGeom>
          <a:solidFill>
            <a:srgbClr val="0B4A5E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965960"/>
            <a:ext cx="3291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rgbClr val="5C9A9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8400" dirty="0"/>
          </a:p>
        </p:txBody>
      </p:sp>
      <p:sp>
        <p:nvSpPr>
          <p:cNvPr id="4" name="Shape 2"/>
          <p:cNvSpPr/>
          <p:nvPr/>
        </p:nvSpPr>
        <p:spPr>
          <a:xfrm>
            <a:off x="548640" y="3383280"/>
            <a:ext cx="1188720" cy="0"/>
          </a:xfrm>
          <a:prstGeom prst="line">
            <a:avLst/>
          </a:prstGeom>
          <a:noFill/>
          <a:ln w="31750">
            <a:solidFill>
              <a:srgbClr val="D97D5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3566160"/>
            <a:ext cx="97228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F3F7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Patient Companion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548640" y="4434840"/>
            <a:ext cx="8808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FC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 generic chatbot — a companion grounded in each patient's own care plan.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FC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D97D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6 · PERSONAL, NOT GENERIC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the companion understands about each patient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2514600" cy="1554480"/>
          </a:xfrm>
          <a:prstGeom prst="roundRect">
            <a:avLst>
              <a:gd name="adj" fmla="val 5294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1495044" y="1938528"/>
            <a:ext cx="621792" cy="621792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2095" y="2025579"/>
            <a:ext cx="447690" cy="44769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85800" y="2670048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Diagnosis &amp; mutation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3319272" y="1737360"/>
            <a:ext cx="2514600" cy="1554480"/>
          </a:xfrm>
          <a:prstGeom prst="roundRect">
            <a:avLst>
              <a:gd name="adj" fmla="val 5294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265676" y="1938528"/>
            <a:ext cx="621792" cy="621792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2727" y="2025579"/>
            <a:ext cx="447690" cy="44769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456432" y="2670048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medications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6089904" y="1737360"/>
            <a:ext cx="2514600" cy="1554480"/>
          </a:xfrm>
          <a:prstGeom prst="roundRect">
            <a:avLst>
              <a:gd name="adj" fmla="val 5294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7036308" y="1938528"/>
            <a:ext cx="621792" cy="621792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3359" y="2025579"/>
            <a:ext cx="447690" cy="44769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6227064" y="2670048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Previous admissions</a:t>
            </a:r>
            <a:endParaRPr lang="en-US" sz="1200" dirty="0"/>
          </a:p>
        </p:txBody>
      </p:sp>
      <p:sp>
        <p:nvSpPr>
          <p:cNvPr id="17" name="Shape 12"/>
          <p:cNvSpPr/>
          <p:nvPr/>
        </p:nvSpPr>
        <p:spPr>
          <a:xfrm>
            <a:off x="8860536" y="1737360"/>
            <a:ext cx="2514600" cy="1554480"/>
          </a:xfrm>
          <a:prstGeom prst="roundRect">
            <a:avLst>
              <a:gd name="adj" fmla="val 5294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9806940" y="1938528"/>
            <a:ext cx="621792" cy="621792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3991" y="2025579"/>
            <a:ext cx="447690" cy="44769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8997696" y="2670048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Treatment plan</a:t>
            </a:r>
            <a:endParaRPr lang="en-US" sz="1200" dirty="0"/>
          </a:p>
        </p:txBody>
      </p:sp>
      <p:sp>
        <p:nvSpPr>
          <p:cNvPr id="21" name="Shape 15"/>
          <p:cNvSpPr/>
          <p:nvPr/>
        </p:nvSpPr>
        <p:spPr>
          <a:xfrm>
            <a:off x="548640" y="3547872"/>
            <a:ext cx="2514600" cy="1554480"/>
          </a:xfrm>
          <a:prstGeom prst="roundRect">
            <a:avLst>
              <a:gd name="adj" fmla="val 5294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1495044" y="3749040"/>
            <a:ext cx="621792" cy="621792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2095" y="3836091"/>
            <a:ext cx="447690" cy="447690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685800" y="44805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 preferences</a:t>
            </a:r>
            <a:endParaRPr lang="en-US" sz="1200" dirty="0"/>
          </a:p>
        </p:txBody>
      </p:sp>
      <p:sp>
        <p:nvSpPr>
          <p:cNvPr id="25" name="Shape 18"/>
          <p:cNvSpPr/>
          <p:nvPr/>
        </p:nvSpPr>
        <p:spPr>
          <a:xfrm>
            <a:off x="3319272" y="3547872"/>
            <a:ext cx="2514600" cy="1554480"/>
          </a:xfrm>
          <a:prstGeom prst="roundRect">
            <a:avLst>
              <a:gd name="adj" fmla="val 5294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26" name="Shape 19"/>
          <p:cNvSpPr/>
          <p:nvPr/>
        </p:nvSpPr>
        <p:spPr>
          <a:xfrm>
            <a:off x="4265676" y="3749040"/>
            <a:ext cx="621792" cy="621792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2727" y="3836091"/>
            <a:ext cx="447690" cy="447690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3456432" y="44805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Family situation</a:t>
            </a:r>
            <a:endParaRPr lang="en-US" sz="1200" dirty="0"/>
          </a:p>
        </p:txBody>
      </p:sp>
      <p:sp>
        <p:nvSpPr>
          <p:cNvPr id="29" name="Shape 21"/>
          <p:cNvSpPr/>
          <p:nvPr/>
        </p:nvSpPr>
        <p:spPr>
          <a:xfrm>
            <a:off x="6089904" y="3547872"/>
            <a:ext cx="2514600" cy="1554480"/>
          </a:xfrm>
          <a:prstGeom prst="roundRect">
            <a:avLst>
              <a:gd name="adj" fmla="val 5294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30" name="Shape 22"/>
          <p:cNvSpPr/>
          <p:nvPr/>
        </p:nvSpPr>
        <p:spPr>
          <a:xfrm>
            <a:off x="7036308" y="3749040"/>
            <a:ext cx="621792" cy="621792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3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23359" y="3836091"/>
            <a:ext cx="447690" cy="447690"/>
          </a:xfrm>
          <a:prstGeom prst="rect">
            <a:avLst/>
          </a:prstGeom>
        </p:spPr>
      </p:pic>
      <p:sp>
        <p:nvSpPr>
          <p:cNvPr id="32" name="Text 23"/>
          <p:cNvSpPr/>
          <p:nvPr/>
        </p:nvSpPr>
        <p:spPr>
          <a:xfrm>
            <a:off x="6227064" y="44805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 goals</a:t>
            </a:r>
            <a:endParaRPr lang="en-US" sz="1200" dirty="0"/>
          </a:p>
        </p:txBody>
      </p:sp>
      <p:sp>
        <p:nvSpPr>
          <p:cNvPr id="33" name="Text 24"/>
          <p:cNvSpPr/>
          <p:nvPr/>
        </p:nvSpPr>
        <p:spPr>
          <a:xfrm>
            <a:off x="548640" y="521208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grounded in the patient's own record — never generic medical advice.</a:t>
            </a:r>
            <a:endParaRPr lang="en-US" sz="13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D97D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6 · IN PRACTICE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patients and families might ask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5349240" cy="1417320"/>
          </a:xfrm>
          <a:prstGeom prst="roundRect">
            <a:avLst>
              <a:gd name="adj" fmla="val 9032"/>
            </a:avLst>
          </a:prstGeom>
          <a:solidFill>
            <a:srgbClr val="EEF4F3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947672"/>
            <a:ext cx="457200" cy="4572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63040" y="1691640"/>
            <a:ext cx="41605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“I forgot whether I already took my enzymes.”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6217920" y="1691640"/>
            <a:ext cx="5349240" cy="1417320"/>
          </a:xfrm>
          <a:prstGeom prst="roundRect">
            <a:avLst>
              <a:gd name="adj" fmla="val 9032"/>
            </a:avLst>
          </a:prstGeom>
          <a:solidFill>
            <a:srgbClr val="EEF4F3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2240" y="1947672"/>
            <a:ext cx="457200" cy="4572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7132320" y="1691640"/>
            <a:ext cx="41605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“My cough has become worse today.”</a:t>
            </a:r>
            <a:endParaRPr lang="en-US" sz="1450" dirty="0"/>
          </a:p>
        </p:txBody>
      </p:sp>
      <p:sp>
        <p:nvSpPr>
          <p:cNvPr id="11" name="Shape 7"/>
          <p:cNvSpPr/>
          <p:nvPr/>
        </p:nvSpPr>
        <p:spPr>
          <a:xfrm>
            <a:off x="548640" y="3383280"/>
            <a:ext cx="5349240" cy="1417320"/>
          </a:xfrm>
          <a:prstGeom prst="roundRect">
            <a:avLst>
              <a:gd name="adj" fmla="val 9032"/>
            </a:avLst>
          </a:prstGeom>
          <a:solidFill>
            <a:srgbClr val="EEF4F3"/>
          </a:solidFill>
          <a:ln/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3639312"/>
            <a:ext cx="457200" cy="45720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463040" y="3383280"/>
            <a:ext cx="41605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“I have a mild fever.”</a:t>
            </a:r>
            <a:endParaRPr lang="en-US" sz="1450" dirty="0"/>
          </a:p>
        </p:txBody>
      </p:sp>
      <p:sp>
        <p:nvSpPr>
          <p:cNvPr id="14" name="Shape 9"/>
          <p:cNvSpPr/>
          <p:nvPr/>
        </p:nvSpPr>
        <p:spPr>
          <a:xfrm>
            <a:off x="6217920" y="3383280"/>
            <a:ext cx="5349240" cy="1417320"/>
          </a:xfrm>
          <a:prstGeom prst="roundRect">
            <a:avLst>
              <a:gd name="adj" fmla="val 9032"/>
            </a:avLst>
          </a:prstGeom>
          <a:solidFill>
            <a:srgbClr val="EEF4F3"/>
          </a:solidFill>
          <a:ln/>
        </p:spPr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240" y="3639312"/>
            <a:ext cx="457200" cy="45720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7132320" y="3383280"/>
            <a:ext cx="416052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“I am travelling tomorrow.”</a:t>
            </a:r>
            <a:endParaRPr lang="en-US" sz="1450" dirty="0"/>
          </a:p>
        </p:txBody>
      </p:sp>
      <p:sp>
        <p:nvSpPr>
          <p:cNvPr id="17" name="Shape 11"/>
          <p:cNvSpPr/>
          <p:nvPr/>
        </p:nvSpPr>
        <p:spPr>
          <a:xfrm>
            <a:off x="548640" y="5577840"/>
            <a:ext cx="11094415" cy="502920"/>
          </a:xfrm>
          <a:prstGeom prst="roundRect">
            <a:avLst>
              <a:gd name="adj" fmla="val 16364"/>
            </a:avLst>
          </a:prstGeom>
          <a:solidFill>
            <a:srgbClr val="0B4A5E"/>
          </a:solidFill>
          <a:ln/>
        </p:spPr>
      </p:sp>
      <p:sp>
        <p:nvSpPr>
          <p:cNvPr id="18" name="Text 12"/>
          <p:cNvSpPr/>
          <p:nvPr/>
        </p:nvSpPr>
        <p:spPr>
          <a:xfrm>
            <a:off x="777240" y="5577840"/>
            <a:ext cx="106372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F3F7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companion answers according to the patient's own care plan. Medical decisions always remain under clinician supervision.</a:t>
            </a:r>
            <a:endParaRPr 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62F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66960" y="-1828800"/>
            <a:ext cx="5120640" cy="5120640"/>
          </a:xfrm>
          <a:prstGeom prst="ellipse">
            <a:avLst/>
          </a:prstGeom>
          <a:solidFill>
            <a:srgbClr val="0B4A5E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965960"/>
            <a:ext cx="3291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rgbClr val="5C9A9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07</a:t>
            </a:r>
            <a:endParaRPr lang="en-US" sz="8400" dirty="0"/>
          </a:p>
        </p:txBody>
      </p:sp>
      <p:sp>
        <p:nvSpPr>
          <p:cNvPr id="4" name="Shape 2"/>
          <p:cNvSpPr/>
          <p:nvPr/>
        </p:nvSpPr>
        <p:spPr>
          <a:xfrm>
            <a:off x="548640" y="3383280"/>
            <a:ext cx="1188720" cy="0"/>
          </a:xfrm>
          <a:prstGeom prst="line">
            <a:avLst/>
          </a:prstGeom>
          <a:noFill/>
          <a:ln w="31750">
            <a:solidFill>
              <a:srgbClr val="D97D5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3566160"/>
            <a:ext cx="97228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F3F7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Agentic care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548640" y="4434840"/>
            <a:ext cx="8808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FC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difference between answering a question and taking a coordinated action.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FC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D97D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7 · TWO DIFFERENT CAPABILITIES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Assistant versus Agent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645920"/>
            <a:ext cx="5257800" cy="4114800"/>
          </a:xfrm>
          <a:prstGeom prst="roundRect">
            <a:avLst>
              <a:gd name="adj" fmla="val 2000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868680" y="1920240"/>
            <a:ext cx="777240" cy="77724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7494" y="2029054"/>
            <a:ext cx="559613" cy="559613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828800" y="1965960"/>
            <a:ext cx="3794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Assistant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1828800" y="2423160"/>
            <a:ext cx="3794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Answers questions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914400" y="3136392"/>
            <a:ext cx="109728" cy="109728"/>
          </a:xfrm>
          <a:prstGeom prst="ellipse">
            <a:avLst/>
          </a:prstGeom>
          <a:solidFill>
            <a:srgbClr val="D97D55"/>
          </a:solidFill>
          <a:ln/>
        </p:spPr>
      </p:sp>
      <p:sp>
        <p:nvSpPr>
          <p:cNvPr id="11" name="Text 8"/>
          <p:cNvSpPr/>
          <p:nvPr/>
        </p:nvSpPr>
        <p:spPr>
          <a:xfrm>
            <a:off x="1143000" y="2971800"/>
            <a:ext cx="4343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Responds when asked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914400" y="3794760"/>
            <a:ext cx="109728" cy="109728"/>
          </a:xfrm>
          <a:prstGeom prst="ellipse">
            <a:avLst/>
          </a:prstGeom>
          <a:solidFill>
            <a:srgbClr val="D97D55"/>
          </a:solidFill>
          <a:ln/>
        </p:spPr>
      </p:sp>
      <p:sp>
        <p:nvSpPr>
          <p:cNvPr id="13" name="Text 10"/>
          <p:cNvSpPr/>
          <p:nvPr/>
        </p:nvSpPr>
        <p:spPr>
          <a:xfrm>
            <a:off x="1143000" y="3630168"/>
            <a:ext cx="4343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Provides information from the care plan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914400" y="4453128"/>
            <a:ext cx="109728" cy="109728"/>
          </a:xfrm>
          <a:prstGeom prst="ellipse">
            <a:avLst/>
          </a:prstGeom>
          <a:solidFill>
            <a:srgbClr val="D97D55"/>
          </a:solidFill>
          <a:ln/>
        </p:spPr>
      </p:sp>
      <p:sp>
        <p:nvSpPr>
          <p:cNvPr id="15" name="Text 12"/>
          <p:cNvSpPr/>
          <p:nvPr/>
        </p:nvSpPr>
        <p:spPr>
          <a:xfrm>
            <a:off x="1143000" y="4288536"/>
            <a:ext cx="4343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Takes no independent action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6172200" y="1645920"/>
            <a:ext cx="5257800" cy="4114800"/>
          </a:xfrm>
          <a:prstGeom prst="roundRect">
            <a:avLst>
              <a:gd name="adj" fmla="val 2000"/>
            </a:avLst>
          </a:prstGeom>
          <a:solidFill>
            <a:srgbClr val="0B4A5E"/>
          </a:solidFill>
          <a:ln/>
        </p:spPr>
      </p:sp>
      <p:sp>
        <p:nvSpPr>
          <p:cNvPr id="17" name="Shape 14"/>
          <p:cNvSpPr/>
          <p:nvPr/>
        </p:nvSpPr>
        <p:spPr>
          <a:xfrm>
            <a:off x="6492240" y="1920240"/>
            <a:ext cx="777240" cy="777240"/>
          </a:xfrm>
          <a:prstGeom prst="ellipse">
            <a:avLst/>
          </a:prstGeom>
          <a:solidFill>
            <a:srgbClr val="062F3D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1054" y="2029054"/>
            <a:ext cx="559613" cy="559613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7452360" y="1965960"/>
            <a:ext cx="3794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3F7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Agent</a:t>
            </a:r>
            <a:endParaRPr lang="en-US" sz="2200" dirty="0"/>
          </a:p>
        </p:txBody>
      </p:sp>
      <p:sp>
        <p:nvSpPr>
          <p:cNvPr id="20" name="Text 16"/>
          <p:cNvSpPr/>
          <p:nvPr/>
        </p:nvSpPr>
        <p:spPr>
          <a:xfrm>
            <a:off x="7452360" y="2423160"/>
            <a:ext cx="3794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A9CBC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Coordinates within guardrails</a:t>
            </a:r>
            <a:endParaRPr lang="en-US" sz="1250" dirty="0"/>
          </a:p>
        </p:txBody>
      </p:sp>
      <p:sp>
        <p:nvSpPr>
          <p:cNvPr id="21" name="Shape 17"/>
          <p:cNvSpPr/>
          <p:nvPr/>
        </p:nvSpPr>
        <p:spPr>
          <a:xfrm>
            <a:off x="6537960" y="3136392"/>
            <a:ext cx="109728" cy="109728"/>
          </a:xfrm>
          <a:prstGeom prst="ellipse">
            <a:avLst/>
          </a:prstGeom>
          <a:solidFill>
            <a:srgbClr val="A9CBC6"/>
          </a:solidFill>
          <a:ln/>
        </p:spPr>
      </p:sp>
      <p:sp>
        <p:nvSpPr>
          <p:cNvPr id="22" name="Text 18"/>
          <p:cNvSpPr/>
          <p:nvPr/>
        </p:nvSpPr>
        <p:spPr>
          <a:xfrm>
            <a:off x="6766560" y="2971800"/>
            <a:ext cx="4343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FC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Notices a change worth acting on</a:t>
            </a:r>
            <a:endParaRPr lang="en-US" sz="1300" dirty="0"/>
          </a:p>
        </p:txBody>
      </p:sp>
      <p:sp>
        <p:nvSpPr>
          <p:cNvPr id="23" name="Shape 19"/>
          <p:cNvSpPr/>
          <p:nvPr/>
        </p:nvSpPr>
        <p:spPr>
          <a:xfrm>
            <a:off x="6537960" y="3794760"/>
            <a:ext cx="109728" cy="109728"/>
          </a:xfrm>
          <a:prstGeom prst="ellipse">
            <a:avLst/>
          </a:prstGeom>
          <a:solidFill>
            <a:srgbClr val="A9CBC6"/>
          </a:solidFill>
          <a:ln/>
        </p:spPr>
      </p:sp>
      <p:sp>
        <p:nvSpPr>
          <p:cNvPr id="24" name="Text 20"/>
          <p:cNvSpPr/>
          <p:nvPr/>
        </p:nvSpPr>
        <p:spPr>
          <a:xfrm>
            <a:off x="6766560" y="3630168"/>
            <a:ext cx="4343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FC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Follows predefined clinical workflows</a:t>
            </a:r>
            <a:endParaRPr lang="en-US" sz="1300" dirty="0"/>
          </a:p>
        </p:txBody>
      </p:sp>
      <p:sp>
        <p:nvSpPr>
          <p:cNvPr id="25" name="Shape 21"/>
          <p:cNvSpPr/>
          <p:nvPr/>
        </p:nvSpPr>
        <p:spPr>
          <a:xfrm>
            <a:off x="6537960" y="4453128"/>
            <a:ext cx="109728" cy="109728"/>
          </a:xfrm>
          <a:prstGeom prst="ellipse">
            <a:avLst/>
          </a:prstGeom>
          <a:solidFill>
            <a:srgbClr val="A9CBC6"/>
          </a:solidFill>
          <a:ln/>
        </p:spPr>
      </p:sp>
      <p:sp>
        <p:nvSpPr>
          <p:cNvPr id="26" name="Text 22"/>
          <p:cNvSpPr/>
          <p:nvPr/>
        </p:nvSpPr>
        <p:spPr>
          <a:xfrm>
            <a:off x="6766560" y="4288536"/>
            <a:ext cx="4343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FC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Executes or escalates within clear limits</a:t>
            </a:r>
            <a:endParaRPr lang="en-US" sz="13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D97D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7 · A WORKED EXAMPLE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reported symptom to coordinated action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645920"/>
            <a:ext cx="2834640" cy="1051560"/>
          </a:xfrm>
          <a:prstGeom prst="roundRect">
            <a:avLst>
              <a:gd name="adj" fmla="val 7826"/>
            </a:avLst>
          </a:prstGeom>
          <a:solidFill>
            <a:srgbClr val="F1C6AE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731520" y="1645920"/>
            <a:ext cx="24688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Patient reports</a:t>
            </a:r>
            <a:endParaRPr lang="en-US" sz="1350" dirty="0"/>
          </a:p>
          <a:p>
            <a:pPr indent="0" marL="0">
              <a:buNone/>
            </a:pPr>
            <a:r>
              <a:rPr lang="en-US" sz="135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worsening symptoms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3383280" y="2176272"/>
            <a:ext cx="594360" cy="0"/>
          </a:xfrm>
          <a:prstGeom prst="line">
            <a:avLst/>
          </a:prstGeom>
          <a:noFill/>
          <a:ln w="25400">
            <a:solidFill>
              <a:srgbClr val="5C9A94"/>
            </a:solidFill>
            <a:prstDash val="solid"/>
            <a:tailEnd type="triangle"/>
          </a:ln>
        </p:spPr>
      </p:sp>
      <p:sp>
        <p:nvSpPr>
          <p:cNvPr id="8" name="Shape 6"/>
          <p:cNvSpPr/>
          <p:nvPr/>
        </p:nvSpPr>
        <p:spPr>
          <a:xfrm>
            <a:off x="3977640" y="1645920"/>
            <a:ext cx="2834640" cy="1051560"/>
          </a:xfrm>
          <a:prstGeom prst="roundRect">
            <a:avLst>
              <a:gd name="adj" fmla="val 7826"/>
            </a:avLst>
          </a:prstGeom>
          <a:solidFill>
            <a:srgbClr val="0B4A5E"/>
          </a:solidFill>
          <a:ln/>
        </p:spPr>
      </p:sp>
      <p:sp>
        <p:nvSpPr>
          <p:cNvPr id="9" name="Text 7"/>
          <p:cNvSpPr/>
          <p:nvPr/>
        </p:nvSpPr>
        <p:spPr>
          <a:xfrm>
            <a:off x="4160520" y="1645920"/>
            <a:ext cx="24688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3F7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evaluates against</a:t>
            </a:r>
            <a:endParaRPr lang="en-US" sz="1250" dirty="0"/>
          </a:p>
          <a:p>
            <a:pPr indent="0" marL="0">
              <a:buNone/>
            </a:pPr>
            <a:r>
              <a:rPr lang="en-US" sz="1250" b="1" dirty="0">
                <a:solidFill>
                  <a:srgbClr val="F3F7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predefined clinical workflows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812280" y="2176272"/>
            <a:ext cx="594360" cy="0"/>
          </a:xfrm>
          <a:prstGeom prst="line">
            <a:avLst/>
          </a:prstGeom>
          <a:noFill/>
          <a:ln w="25400">
            <a:solidFill>
              <a:srgbClr val="5C9A94"/>
            </a:solidFill>
            <a:prstDash val="solid"/>
            <a:tailEnd type="triangle"/>
          </a:ln>
        </p:spPr>
      </p:sp>
      <p:sp>
        <p:nvSpPr>
          <p:cNvPr id="11" name="Text 9"/>
          <p:cNvSpPr/>
          <p:nvPr/>
        </p:nvSpPr>
        <p:spPr>
          <a:xfrm>
            <a:off x="7452360" y="141732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If appropriate: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48640" y="3063240"/>
            <a:ext cx="2487168" cy="960120"/>
          </a:xfrm>
          <a:prstGeom prst="roundRect">
            <a:avLst>
              <a:gd name="adj" fmla="val 8571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3232" y="3323844"/>
            <a:ext cx="438912" cy="438912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1207008" y="3063240"/>
            <a:ext cx="17099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80" b="1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 clinic appointment</a:t>
            </a:r>
            <a:endParaRPr lang="en-US" sz="1080" dirty="0"/>
          </a:p>
        </p:txBody>
      </p:sp>
      <p:sp>
        <p:nvSpPr>
          <p:cNvPr id="15" name="Shape 12"/>
          <p:cNvSpPr/>
          <p:nvPr/>
        </p:nvSpPr>
        <p:spPr>
          <a:xfrm>
            <a:off x="3218688" y="3063240"/>
            <a:ext cx="2487168" cy="960120"/>
          </a:xfrm>
          <a:prstGeom prst="roundRect">
            <a:avLst>
              <a:gd name="adj" fmla="val 8571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3280" y="3323844"/>
            <a:ext cx="438912" cy="438912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3877056" y="3063240"/>
            <a:ext cx="17099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80" b="1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Request laboratory test</a:t>
            </a:r>
            <a:endParaRPr lang="en-US" sz="1080" dirty="0"/>
          </a:p>
        </p:txBody>
      </p:sp>
      <p:sp>
        <p:nvSpPr>
          <p:cNvPr id="18" name="Shape 14"/>
          <p:cNvSpPr/>
          <p:nvPr/>
        </p:nvSpPr>
        <p:spPr>
          <a:xfrm>
            <a:off x="5888736" y="3063240"/>
            <a:ext cx="2487168" cy="960120"/>
          </a:xfrm>
          <a:prstGeom prst="roundRect">
            <a:avLst>
              <a:gd name="adj" fmla="val 8571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3328" y="3323844"/>
            <a:ext cx="438912" cy="438912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6547104" y="3063240"/>
            <a:ext cx="17099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80" b="1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Remind physiotherapy</a:t>
            </a:r>
            <a:endParaRPr lang="en-US" sz="1080" dirty="0"/>
          </a:p>
        </p:txBody>
      </p:sp>
      <p:sp>
        <p:nvSpPr>
          <p:cNvPr id="21" name="Shape 16"/>
          <p:cNvSpPr/>
          <p:nvPr/>
        </p:nvSpPr>
        <p:spPr>
          <a:xfrm>
            <a:off x="8558784" y="3063240"/>
            <a:ext cx="2487168" cy="960120"/>
          </a:xfrm>
          <a:prstGeom prst="roundRect">
            <a:avLst>
              <a:gd name="adj" fmla="val 8571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3376" y="3323844"/>
            <a:ext cx="438912" cy="438912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9217152" y="3063240"/>
            <a:ext cx="17099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80" b="1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Arrange medication refill</a:t>
            </a:r>
            <a:endParaRPr lang="en-US" sz="1080" dirty="0"/>
          </a:p>
        </p:txBody>
      </p:sp>
      <p:sp>
        <p:nvSpPr>
          <p:cNvPr id="24" name="Shape 18"/>
          <p:cNvSpPr/>
          <p:nvPr/>
        </p:nvSpPr>
        <p:spPr>
          <a:xfrm>
            <a:off x="548640" y="4206240"/>
            <a:ext cx="2487168" cy="960120"/>
          </a:xfrm>
          <a:prstGeom prst="roundRect">
            <a:avLst>
              <a:gd name="adj" fmla="val 8571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232" y="4466844"/>
            <a:ext cx="438912" cy="438912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1207008" y="4206240"/>
            <a:ext cx="17099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80" b="1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Contact caregiver</a:t>
            </a:r>
            <a:endParaRPr lang="en-US" sz="1080" dirty="0"/>
          </a:p>
        </p:txBody>
      </p:sp>
      <p:sp>
        <p:nvSpPr>
          <p:cNvPr id="27" name="Shape 20"/>
          <p:cNvSpPr/>
          <p:nvPr/>
        </p:nvSpPr>
        <p:spPr>
          <a:xfrm>
            <a:off x="3218688" y="4206240"/>
            <a:ext cx="2487168" cy="960120"/>
          </a:xfrm>
          <a:prstGeom prst="roundRect">
            <a:avLst>
              <a:gd name="adj" fmla="val 8571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pic>
        <p:nvPicPr>
          <p:cNvPr id="2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3280" y="4466844"/>
            <a:ext cx="438912" cy="438912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3877056" y="4206240"/>
            <a:ext cx="17099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80" b="1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Notify CF nurse</a:t>
            </a:r>
            <a:endParaRPr lang="en-US" sz="1080" dirty="0"/>
          </a:p>
        </p:txBody>
      </p:sp>
      <p:sp>
        <p:nvSpPr>
          <p:cNvPr id="30" name="Shape 22"/>
          <p:cNvSpPr/>
          <p:nvPr/>
        </p:nvSpPr>
        <p:spPr>
          <a:xfrm>
            <a:off x="5888736" y="4206240"/>
            <a:ext cx="2487168" cy="960120"/>
          </a:xfrm>
          <a:prstGeom prst="roundRect">
            <a:avLst>
              <a:gd name="adj" fmla="val 8571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pic>
        <p:nvPicPr>
          <p:cNvPr id="3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3328" y="4466844"/>
            <a:ext cx="438912" cy="438912"/>
          </a:xfrm>
          <a:prstGeom prst="rect">
            <a:avLst/>
          </a:prstGeom>
        </p:spPr>
      </p:pic>
      <p:sp>
        <p:nvSpPr>
          <p:cNvPr id="32" name="Text 23"/>
          <p:cNvSpPr/>
          <p:nvPr/>
        </p:nvSpPr>
        <p:spPr>
          <a:xfrm>
            <a:off x="6547104" y="4206240"/>
            <a:ext cx="17099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80" b="1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 visit summary</a:t>
            </a:r>
            <a:endParaRPr lang="en-US" sz="1080" dirty="0"/>
          </a:p>
        </p:txBody>
      </p:sp>
      <p:sp>
        <p:nvSpPr>
          <p:cNvPr id="33" name="Shape 24"/>
          <p:cNvSpPr/>
          <p:nvPr/>
        </p:nvSpPr>
        <p:spPr>
          <a:xfrm>
            <a:off x="8558784" y="4206240"/>
            <a:ext cx="2487168" cy="960120"/>
          </a:xfrm>
          <a:prstGeom prst="roundRect">
            <a:avLst>
              <a:gd name="adj" fmla="val 8571"/>
            </a:avLst>
          </a:prstGeom>
          <a:solidFill>
            <a:srgbClr val="F1C6AE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pic>
        <p:nvPicPr>
          <p:cNvPr id="34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23376" y="4466844"/>
            <a:ext cx="438912" cy="438912"/>
          </a:xfrm>
          <a:prstGeom prst="rect">
            <a:avLst/>
          </a:prstGeom>
        </p:spPr>
      </p:pic>
      <p:sp>
        <p:nvSpPr>
          <p:cNvPr id="35" name="Text 25"/>
          <p:cNvSpPr/>
          <p:nvPr/>
        </p:nvSpPr>
        <p:spPr>
          <a:xfrm>
            <a:off x="9217152" y="4206240"/>
            <a:ext cx="1709928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80" b="1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Escalate to clinician</a:t>
            </a:r>
            <a:endParaRPr lang="en-US" sz="1080" dirty="0"/>
          </a:p>
        </p:txBody>
      </p:sp>
      <p:sp>
        <p:nvSpPr>
          <p:cNvPr id="36" name="Text 26"/>
          <p:cNvSpPr/>
          <p:nvPr/>
        </p:nvSpPr>
        <p:spPr>
          <a:xfrm>
            <a:off x="548640" y="5257800"/>
            <a:ext cx="11094415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Escalation to a clinician is always available — and always the default when in doubt.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062F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66960" y="-1828800"/>
            <a:ext cx="5120640" cy="5120640"/>
          </a:xfrm>
          <a:prstGeom prst="ellipse">
            <a:avLst/>
          </a:prstGeom>
          <a:solidFill>
            <a:srgbClr val="0B4A5E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965960"/>
            <a:ext cx="3291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rgbClr val="5C9A9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08</a:t>
            </a:r>
            <a:endParaRPr lang="en-US" sz="8400" dirty="0"/>
          </a:p>
        </p:txBody>
      </p:sp>
      <p:sp>
        <p:nvSpPr>
          <p:cNvPr id="4" name="Shape 2"/>
          <p:cNvSpPr/>
          <p:nvPr/>
        </p:nvSpPr>
        <p:spPr>
          <a:xfrm>
            <a:off x="548640" y="3383280"/>
            <a:ext cx="1188720" cy="0"/>
          </a:xfrm>
          <a:prstGeom prst="line">
            <a:avLst/>
          </a:prstGeom>
          <a:noFill/>
          <a:ln w="31750">
            <a:solidFill>
              <a:srgbClr val="D97D5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3566160"/>
            <a:ext cx="97228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F3F7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Home care vision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548640" y="4434840"/>
            <a:ext cx="8808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FC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future possibility: continuous, voice-first support between visits.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FC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D97D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8 · BEYOND THE CLINIC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Voice-first care, through whatever device fits the home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2514600" cy="1371600"/>
          </a:xfrm>
          <a:prstGeom prst="roundRect">
            <a:avLst>
              <a:gd name="adj" fmla="val 6000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1485900" y="1874520"/>
            <a:ext cx="640080" cy="64008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5511" y="1964131"/>
            <a:ext cx="460858" cy="46085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0080" y="260604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speaker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3337560" y="1691640"/>
            <a:ext cx="2514600" cy="1371600"/>
          </a:xfrm>
          <a:prstGeom prst="roundRect">
            <a:avLst>
              <a:gd name="adj" fmla="val 6000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274820" y="1874520"/>
            <a:ext cx="640080" cy="64008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4431" y="1964131"/>
            <a:ext cx="460858" cy="46085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429000" y="260604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Tablet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>
            <a:off x="6126480" y="1691640"/>
            <a:ext cx="2514600" cy="1371600"/>
          </a:xfrm>
          <a:prstGeom prst="roundRect">
            <a:avLst>
              <a:gd name="adj" fmla="val 6000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7063740" y="1874520"/>
            <a:ext cx="640080" cy="64008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3351" y="1964131"/>
            <a:ext cx="460858" cy="46085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6217920" y="260604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</a:t>
            </a:r>
            <a:endParaRPr lang="en-US" sz="1250" dirty="0"/>
          </a:p>
        </p:txBody>
      </p:sp>
      <p:sp>
        <p:nvSpPr>
          <p:cNvPr id="17" name="Shape 12"/>
          <p:cNvSpPr/>
          <p:nvPr/>
        </p:nvSpPr>
        <p:spPr>
          <a:xfrm>
            <a:off x="8915400" y="1691640"/>
            <a:ext cx="2514600" cy="1371600"/>
          </a:xfrm>
          <a:prstGeom prst="roundRect">
            <a:avLst>
              <a:gd name="adj" fmla="val 6000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9852660" y="1874520"/>
            <a:ext cx="640080" cy="640080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2271" y="1964131"/>
            <a:ext cx="460858" cy="460858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9006840" y="260604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home device</a:t>
            </a:r>
            <a:endParaRPr lang="en-US" sz="1250" dirty="0"/>
          </a:p>
        </p:txBody>
      </p:sp>
      <p:sp>
        <p:nvSpPr>
          <p:cNvPr id="21" name="Text 15"/>
          <p:cNvSpPr/>
          <p:nvPr/>
        </p:nvSpPr>
        <p:spPr>
          <a:xfrm>
            <a:off x="548640" y="320040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i="1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necessarily proprietary hardware — designed to work through what's already at home.</a:t>
            </a:r>
            <a:endParaRPr lang="en-US" sz="1250" dirty="0"/>
          </a:p>
        </p:txBody>
      </p:sp>
      <p:sp>
        <p:nvSpPr>
          <p:cNvPr id="22" name="Shape 16"/>
          <p:cNvSpPr/>
          <p:nvPr/>
        </p:nvSpPr>
        <p:spPr>
          <a:xfrm>
            <a:off x="548640" y="3794760"/>
            <a:ext cx="1691640" cy="475488"/>
          </a:xfrm>
          <a:prstGeom prst="roundRect">
            <a:avLst>
              <a:gd name="adj" fmla="val 50000"/>
            </a:avLst>
          </a:prstGeom>
          <a:solidFill>
            <a:srgbClr val="0B4A5E"/>
          </a:solidFill>
          <a:ln/>
        </p:spPr>
      </p:sp>
      <p:sp>
        <p:nvSpPr>
          <p:cNvPr id="23" name="Text 17"/>
          <p:cNvSpPr/>
          <p:nvPr/>
        </p:nvSpPr>
        <p:spPr>
          <a:xfrm>
            <a:off x="548640" y="3794760"/>
            <a:ext cx="1691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3F7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reminders</a:t>
            </a:r>
            <a:endParaRPr lang="en-US" sz="1150" dirty="0"/>
          </a:p>
        </p:txBody>
      </p:sp>
      <p:sp>
        <p:nvSpPr>
          <p:cNvPr id="24" name="Shape 18"/>
          <p:cNvSpPr/>
          <p:nvPr/>
        </p:nvSpPr>
        <p:spPr>
          <a:xfrm>
            <a:off x="2441448" y="3794760"/>
            <a:ext cx="1965960" cy="475488"/>
          </a:xfrm>
          <a:prstGeom prst="roundRect">
            <a:avLst>
              <a:gd name="adj" fmla="val 50000"/>
            </a:avLst>
          </a:prstGeom>
          <a:solidFill>
            <a:srgbClr val="0B4A5E"/>
          </a:solidFill>
          <a:ln/>
        </p:spPr>
      </p:sp>
      <p:sp>
        <p:nvSpPr>
          <p:cNvPr id="25" name="Text 19"/>
          <p:cNvSpPr/>
          <p:nvPr/>
        </p:nvSpPr>
        <p:spPr>
          <a:xfrm>
            <a:off x="2441448" y="3794760"/>
            <a:ext cx="19659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3F7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Medication support</a:t>
            </a:r>
            <a:endParaRPr lang="en-US" sz="1150" dirty="0"/>
          </a:p>
        </p:txBody>
      </p:sp>
      <p:sp>
        <p:nvSpPr>
          <p:cNvPr id="26" name="Shape 20"/>
          <p:cNvSpPr/>
          <p:nvPr/>
        </p:nvSpPr>
        <p:spPr>
          <a:xfrm>
            <a:off x="4608576" y="3794760"/>
            <a:ext cx="1920240" cy="475488"/>
          </a:xfrm>
          <a:prstGeom prst="roundRect">
            <a:avLst>
              <a:gd name="adj" fmla="val 50000"/>
            </a:avLst>
          </a:prstGeom>
          <a:solidFill>
            <a:srgbClr val="0B4A5E"/>
          </a:solidFill>
          <a:ln/>
        </p:spPr>
      </p:sp>
      <p:sp>
        <p:nvSpPr>
          <p:cNvPr id="27" name="Text 21"/>
          <p:cNvSpPr/>
          <p:nvPr/>
        </p:nvSpPr>
        <p:spPr>
          <a:xfrm>
            <a:off x="4608576" y="3794760"/>
            <a:ext cx="19202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3F7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Symptom collection</a:t>
            </a:r>
            <a:endParaRPr lang="en-US" sz="1150" dirty="0"/>
          </a:p>
        </p:txBody>
      </p:sp>
      <p:sp>
        <p:nvSpPr>
          <p:cNvPr id="28" name="Shape 22"/>
          <p:cNvSpPr/>
          <p:nvPr/>
        </p:nvSpPr>
        <p:spPr>
          <a:xfrm>
            <a:off x="6729984" y="3794760"/>
            <a:ext cx="2331720" cy="475488"/>
          </a:xfrm>
          <a:prstGeom prst="roundRect">
            <a:avLst>
              <a:gd name="adj" fmla="val 50000"/>
            </a:avLst>
          </a:prstGeom>
          <a:solidFill>
            <a:srgbClr val="0B4A5E"/>
          </a:solidFill>
          <a:ln/>
        </p:spPr>
      </p:sp>
      <p:sp>
        <p:nvSpPr>
          <p:cNvPr id="29" name="Text 23"/>
          <p:cNvSpPr/>
          <p:nvPr/>
        </p:nvSpPr>
        <p:spPr>
          <a:xfrm>
            <a:off x="6729984" y="3794760"/>
            <a:ext cx="23317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3F7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Conversational check-ins</a:t>
            </a:r>
            <a:endParaRPr lang="en-US" sz="1150" dirty="0"/>
          </a:p>
        </p:txBody>
      </p:sp>
      <p:sp>
        <p:nvSpPr>
          <p:cNvPr id="30" name="Shape 24"/>
          <p:cNvSpPr/>
          <p:nvPr/>
        </p:nvSpPr>
        <p:spPr>
          <a:xfrm>
            <a:off x="9262872" y="3794760"/>
            <a:ext cx="1691640" cy="475488"/>
          </a:xfrm>
          <a:prstGeom prst="roundRect">
            <a:avLst>
              <a:gd name="adj" fmla="val 50000"/>
            </a:avLst>
          </a:prstGeom>
          <a:solidFill>
            <a:srgbClr val="0B4A5E"/>
          </a:solidFill>
          <a:ln/>
        </p:spPr>
      </p:sp>
      <p:sp>
        <p:nvSpPr>
          <p:cNvPr id="31" name="Text 25"/>
          <p:cNvSpPr/>
          <p:nvPr/>
        </p:nvSpPr>
        <p:spPr>
          <a:xfrm>
            <a:off x="9262872" y="3794760"/>
            <a:ext cx="16916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3F7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Encouragement</a:t>
            </a:r>
            <a:endParaRPr lang="en-US" sz="1150" dirty="0"/>
          </a:p>
        </p:txBody>
      </p:sp>
      <p:sp>
        <p:nvSpPr>
          <p:cNvPr id="32" name="Shape 26"/>
          <p:cNvSpPr/>
          <p:nvPr/>
        </p:nvSpPr>
        <p:spPr>
          <a:xfrm>
            <a:off x="548640" y="4434840"/>
            <a:ext cx="1417320" cy="475488"/>
          </a:xfrm>
          <a:prstGeom prst="roundRect">
            <a:avLst>
              <a:gd name="adj" fmla="val 50000"/>
            </a:avLst>
          </a:prstGeom>
          <a:solidFill>
            <a:srgbClr val="0B4A5E"/>
          </a:solidFill>
          <a:ln/>
        </p:spPr>
      </p:sp>
      <p:sp>
        <p:nvSpPr>
          <p:cNvPr id="33" name="Text 27"/>
          <p:cNvSpPr/>
          <p:nvPr/>
        </p:nvSpPr>
        <p:spPr>
          <a:xfrm>
            <a:off x="548640" y="4434840"/>
            <a:ext cx="1417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3F7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Education</a:t>
            </a:r>
            <a:endParaRPr lang="en-US" sz="1150" dirty="0"/>
          </a:p>
        </p:txBody>
      </p:sp>
      <p:sp>
        <p:nvSpPr>
          <p:cNvPr id="34" name="Shape 28"/>
          <p:cNvSpPr/>
          <p:nvPr/>
        </p:nvSpPr>
        <p:spPr>
          <a:xfrm>
            <a:off x="2167128" y="4434840"/>
            <a:ext cx="1965960" cy="475488"/>
          </a:xfrm>
          <a:prstGeom prst="roundRect">
            <a:avLst>
              <a:gd name="adj" fmla="val 50000"/>
            </a:avLst>
          </a:prstGeom>
          <a:solidFill>
            <a:srgbClr val="0B4A5E"/>
          </a:solidFill>
          <a:ln/>
        </p:spPr>
      </p:sp>
      <p:sp>
        <p:nvSpPr>
          <p:cNvPr id="35" name="Text 29"/>
          <p:cNvSpPr/>
          <p:nvPr/>
        </p:nvSpPr>
        <p:spPr>
          <a:xfrm>
            <a:off x="2167128" y="4434840"/>
            <a:ext cx="19659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3F7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Escalation when needed</a:t>
            </a:r>
            <a:endParaRPr lang="en-US" sz="11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062F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66960" y="-1828800"/>
            <a:ext cx="5120640" cy="5120640"/>
          </a:xfrm>
          <a:prstGeom prst="ellipse">
            <a:avLst/>
          </a:prstGeom>
          <a:solidFill>
            <a:srgbClr val="0B4A5E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965960"/>
            <a:ext cx="3291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rgbClr val="5C9A9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09</a:t>
            </a:r>
            <a:endParaRPr lang="en-US" sz="8400" dirty="0"/>
          </a:p>
        </p:txBody>
      </p:sp>
      <p:sp>
        <p:nvSpPr>
          <p:cNvPr id="4" name="Shape 2"/>
          <p:cNvSpPr/>
          <p:nvPr/>
        </p:nvSpPr>
        <p:spPr>
          <a:xfrm>
            <a:off x="548640" y="3383280"/>
            <a:ext cx="1188720" cy="0"/>
          </a:xfrm>
          <a:prstGeom prst="line">
            <a:avLst/>
          </a:prstGeom>
          <a:noFill/>
          <a:ln w="31750">
            <a:solidFill>
              <a:srgbClr val="D97D5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3566160"/>
            <a:ext cx="97228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F3F7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Digital twin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548640" y="4434840"/>
            <a:ext cx="8808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FC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continuously evolving picture of each patient, built for personalized support.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FC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</a:t>
            </a:r>
            <a:endParaRPr lang="en-US" sz="1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D97D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9 · ONE EVOLVING PATIENT MODEL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Every source of context, in one continuously updated view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 flipV="1">
            <a:off x="6461608" y="2148840"/>
            <a:ext cx="0" cy="1783080"/>
          </a:xfrm>
          <a:prstGeom prst="line">
            <a:avLst/>
          </a:prstGeom>
          <a:noFill/>
          <a:ln w="15875">
            <a:solidFill>
              <a:srgbClr val="A9CBC6"/>
            </a:solidFill>
            <a:prstDash val="solid"/>
            <a:tailEnd type="none"/>
          </a:ln>
        </p:spPr>
      </p:sp>
      <p:sp>
        <p:nvSpPr>
          <p:cNvPr id="6" name="Shape 4"/>
          <p:cNvSpPr/>
          <p:nvPr/>
        </p:nvSpPr>
        <p:spPr>
          <a:xfrm flipV="1">
            <a:off x="6461608" y="2489378"/>
            <a:ext cx="1048068" cy="1442542"/>
          </a:xfrm>
          <a:prstGeom prst="line">
            <a:avLst/>
          </a:prstGeom>
          <a:noFill/>
          <a:ln w="15875">
            <a:solidFill>
              <a:srgbClr val="A9CBC6"/>
            </a:solidFill>
            <a:prstDash val="solid"/>
            <a:tailEnd type="none"/>
          </a:ln>
        </p:spPr>
      </p:sp>
      <p:sp>
        <p:nvSpPr>
          <p:cNvPr id="7" name="Shape 5"/>
          <p:cNvSpPr/>
          <p:nvPr/>
        </p:nvSpPr>
        <p:spPr>
          <a:xfrm flipV="1">
            <a:off x="6461608" y="3380918"/>
            <a:ext cx="1695810" cy="551002"/>
          </a:xfrm>
          <a:prstGeom prst="line">
            <a:avLst/>
          </a:prstGeom>
          <a:noFill/>
          <a:ln w="15875">
            <a:solidFill>
              <a:srgbClr val="A9CBC6"/>
            </a:solidFill>
            <a:prstDash val="solid"/>
            <a:tailEnd type="none"/>
          </a:ln>
        </p:spPr>
      </p:sp>
      <p:sp>
        <p:nvSpPr>
          <p:cNvPr id="8" name="Shape 6"/>
          <p:cNvSpPr/>
          <p:nvPr/>
        </p:nvSpPr>
        <p:spPr>
          <a:xfrm>
            <a:off x="6461608" y="3931920"/>
            <a:ext cx="1695810" cy="551002"/>
          </a:xfrm>
          <a:prstGeom prst="line">
            <a:avLst/>
          </a:prstGeom>
          <a:noFill/>
          <a:ln w="15875">
            <a:solidFill>
              <a:srgbClr val="A9CBC6"/>
            </a:solidFill>
            <a:prstDash val="solid"/>
            <a:tailEnd type="none"/>
          </a:ln>
        </p:spPr>
      </p:sp>
      <p:sp>
        <p:nvSpPr>
          <p:cNvPr id="9" name="Shape 7"/>
          <p:cNvSpPr/>
          <p:nvPr/>
        </p:nvSpPr>
        <p:spPr>
          <a:xfrm>
            <a:off x="6461608" y="3931920"/>
            <a:ext cx="1048068" cy="1442542"/>
          </a:xfrm>
          <a:prstGeom prst="line">
            <a:avLst/>
          </a:prstGeom>
          <a:noFill/>
          <a:ln w="15875">
            <a:solidFill>
              <a:srgbClr val="A9CBC6"/>
            </a:solidFill>
            <a:prstDash val="solid"/>
            <a:tailEnd type="none"/>
          </a:ln>
        </p:spPr>
      </p:sp>
      <p:sp>
        <p:nvSpPr>
          <p:cNvPr id="10" name="Shape 8"/>
          <p:cNvSpPr/>
          <p:nvPr/>
        </p:nvSpPr>
        <p:spPr>
          <a:xfrm>
            <a:off x="6461608" y="3931920"/>
            <a:ext cx="0" cy="1783080"/>
          </a:xfrm>
          <a:prstGeom prst="line">
            <a:avLst/>
          </a:prstGeom>
          <a:noFill/>
          <a:ln w="15875">
            <a:solidFill>
              <a:srgbClr val="A9CBC6"/>
            </a:solidFill>
            <a:prstDash val="solid"/>
            <a:tailEnd type="none"/>
          </a:ln>
        </p:spPr>
      </p:sp>
      <p:sp>
        <p:nvSpPr>
          <p:cNvPr id="11" name="Shape 9"/>
          <p:cNvSpPr/>
          <p:nvPr/>
        </p:nvSpPr>
        <p:spPr>
          <a:xfrm>
            <a:off x="5413539" y="3931920"/>
            <a:ext cx="1048068" cy="1442542"/>
          </a:xfrm>
          <a:prstGeom prst="line">
            <a:avLst/>
          </a:prstGeom>
          <a:noFill/>
          <a:ln w="15875">
            <a:solidFill>
              <a:srgbClr val="A9CBC6"/>
            </a:solidFill>
            <a:prstDash val="solid"/>
            <a:tailEnd type="none"/>
          </a:ln>
        </p:spPr>
      </p:sp>
      <p:sp>
        <p:nvSpPr>
          <p:cNvPr id="12" name="Shape 10"/>
          <p:cNvSpPr/>
          <p:nvPr/>
        </p:nvSpPr>
        <p:spPr>
          <a:xfrm>
            <a:off x="4765798" y="3931920"/>
            <a:ext cx="1695810" cy="551002"/>
          </a:xfrm>
          <a:prstGeom prst="line">
            <a:avLst/>
          </a:prstGeom>
          <a:noFill/>
          <a:ln w="15875">
            <a:solidFill>
              <a:srgbClr val="A9CBC6"/>
            </a:solidFill>
            <a:prstDash val="solid"/>
            <a:tailEnd type="none"/>
          </a:ln>
        </p:spPr>
      </p:sp>
      <p:sp>
        <p:nvSpPr>
          <p:cNvPr id="13" name="Shape 11"/>
          <p:cNvSpPr/>
          <p:nvPr/>
        </p:nvSpPr>
        <p:spPr>
          <a:xfrm flipV="1">
            <a:off x="4765798" y="3380918"/>
            <a:ext cx="1695810" cy="551002"/>
          </a:xfrm>
          <a:prstGeom prst="line">
            <a:avLst/>
          </a:prstGeom>
          <a:noFill/>
          <a:ln w="15875">
            <a:solidFill>
              <a:srgbClr val="A9CBC6"/>
            </a:solidFill>
            <a:prstDash val="solid"/>
            <a:tailEnd type="none"/>
          </a:ln>
        </p:spPr>
      </p:sp>
      <p:sp>
        <p:nvSpPr>
          <p:cNvPr id="14" name="Shape 12"/>
          <p:cNvSpPr/>
          <p:nvPr/>
        </p:nvSpPr>
        <p:spPr>
          <a:xfrm flipV="1">
            <a:off x="5413539" y="2489378"/>
            <a:ext cx="1048068" cy="1442542"/>
          </a:xfrm>
          <a:prstGeom prst="line">
            <a:avLst/>
          </a:prstGeom>
          <a:noFill/>
          <a:ln w="15875">
            <a:solidFill>
              <a:srgbClr val="A9CBC6"/>
            </a:solidFill>
            <a:prstDash val="solid"/>
            <a:tailEnd type="none"/>
          </a:ln>
        </p:spPr>
      </p:sp>
      <p:sp>
        <p:nvSpPr>
          <p:cNvPr id="15" name="Shape 13"/>
          <p:cNvSpPr/>
          <p:nvPr/>
        </p:nvSpPr>
        <p:spPr>
          <a:xfrm>
            <a:off x="5867248" y="3337560"/>
            <a:ext cx="1188720" cy="1188720"/>
          </a:xfrm>
          <a:prstGeom prst="ellipse">
            <a:avLst/>
          </a:prstGeom>
          <a:solidFill>
            <a:srgbClr val="0B4A5E"/>
          </a:solidFill>
          <a:ln/>
        </p:spPr>
      </p:sp>
      <p:sp>
        <p:nvSpPr>
          <p:cNvPr id="16" name="Text 14"/>
          <p:cNvSpPr/>
          <p:nvPr/>
        </p:nvSpPr>
        <p:spPr>
          <a:xfrm>
            <a:off x="5867248" y="3337560"/>
            <a:ext cx="1188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Digital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Twin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169000" y="1856232"/>
            <a:ext cx="585216" cy="585216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50930" y="1938162"/>
            <a:ext cx="421356" cy="421356"/>
          </a:xfrm>
          <a:prstGeom prst="rect">
            <a:avLst/>
          </a:prstGeom>
        </p:spPr>
      </p:pic>
      <p:sp>
        <p:nvSpPr>
          <p:cNvPr id="19" name="Shape 16"/>
          <p:cNvSpPr/>
          <p:nvPr/>
        </p:nvSpPr>
        <p:spPr>
          <a:xfrm>
            <a:off x="6169000" y="1856232"/>
            <a:ext cx="585216" cy="585216"/>
          </a:xfrm>
          <a:prstGeom prst="ellipse">
            <a:avLst/>
          </a:prstGeom>
          <a:ln w="15875">
            <a:solidFill>
              <a:srgbClr val="5C9A94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5867248" y="2478024"/>
            <a:ext cx="1188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7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Genetics</a:t>
            </a:r>
            <a:endParaRPr lang="en-US" sz="870" dirty="0"/>
          </a:p>
        </p:txBody>
      </p:sp>
      <p:sp>
        <p:nvSpPr>
          <p:cNvPr id="21" name="Shape 18"/>
          <p:cNvSpPr/>
          <p:nvPr/>
        </p:nvSpPr>
        <p:spPr>
          <a:xfrm>
            <a:off x="7217068" y="2196770"/>
            <a:ext cx="585216" cy="585216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8998" y="2278700"/>
            <a:ext cx="421356" cy="421356"/>
          </a:xfrm>
          <a:prstGeom prst="rect">
            <a:avLst/>
          </a:prstGeom>
        </p:spPr>
      </p:pic>
      <p:sp>
        <p:nvSpPr>
          <p:cNvPr id="23" name="Shape 19"/>
          <p:cNvSpPr/>
          <p:nvPr/>
        </p:nvSpPr>
        <p:spPr>
          <a:xfrm>
            <a:off x="7217068" y="2196770"/>
            <a:ext cx="585216" cy="585216"/>
          </a:xfrm>
          <a:prstGeom prst="ellipse">
            <a:avLst/>
          </a:prstGeom>
          <a:ln w="15875">
            <a:solidFill>
              <a:srgbClr val="5C9A94"/>
            </a:solidFill>
            <a:prstDash val="solid"/>
          </a:ln>
        </p:spPr>
      </p:sp>
      <p:sp>
        <p:nvSpPr>
          <p:cNvPr id="24" name="Text 20"/>
          <p:cNvSpPr/>
          <p:nvPr/>
        </p:nvSpPr>
        <p:spPr>
          <a:xfrm>
            <a:off x="6915316" y="2818562"/>
            <a:ext cx="1188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7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history</a:t>
            </a:r>
            <a:endParaRPr lang="en-US" sz="870" dirty="0"/>
          </a:p>
        </p:txBody>
      </p:sp>
      <p:sp>
        <p:nvSpPr>
          <p:cNvPr id="25" name="Shape 21"/>
          <p:cNvSpPr/>
          <p:nvPr/>
        </p:nvSpPr>
        <p:spPr>
          <a:xfrm>
            <a:off x="7864809" y="3088310"/>
            <a:ext cx="585216" cy="585216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2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6740" y="3170240"/>
            <a:ext cx="421356" cy="421356"/>
          </a:xfrm>
          <a:prstGeom prst="rect">
            <a:avLst/>
          </a:prstGeom>
        </p:spPr>
      </p:pic>
      <p:sp>
        <p:nvSpPr>
          <p:cNvPr id="27" name="Shape 22"/>
          <p:cNvSpPr/>
          <p:nvPr/>
        </p:nvSpPr>
        <p:spPr>
          <a:xfrm>
            <a:off x="7864809" y="3088310"/>
            <a:ext cx="585216" cy="585216"/>
          </a:xfrm>
          <a:prstGeom prst="ellipse">
            <a:avLst/>
          </a:prstGeom>
          <a:ln w="15875">
            <a:solidFill>
              <a:srgbClr val="5C9A94"/>
            </a:solidFill>
            <a:prstDash val="solid"/>
          </a:ln>
        </p:spPr>
      </p:sp>
      <p:sp>
        <p:nvSpPr>
          <p:cNvPr id="28" name="Text 23"/>
          <p:cNvSpPr/>
          <p:nvPr/>
        </p:nvSpPr>
        <p:spPr>
          <a:xfrm>
            <a:off x="7563057" y="3710102"/>
            <a:ext cx="1188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7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Microbiology</a:t>
            </a:r>
            <a:endParaRPr lang="en-US" sz="870" dirty="0"/>
          </a:p>
        </p:txBody>
      </p:sp>
      <p:sp>
        <p:nvSpPr>
          <p:cNvPr id="29" name="Shape 24"/>
          <p:cNvSpPr/>
          <p:nvPr/>
        </p:nvSpPr>
        <p:spPr>
          <a:xfrm>
            <a:off x="7864809" y="4190314"/>
            <a:ext cx="585216" cy="585216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3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46740" y="4272244"/>
            <a:ext cx="421356" cy="421356"/>
          </a:xfrm>
          <a:prstGeom prst="rect">
            <a:avLst/>
          </a:prstGeom>
        </p:spPr>
      </p:pic>
      <p:sp>
        <p:nvSpPr>
          <p:cNvPr id="31" name="Shape 25"/>
          <p:cNvSpPr/>
          <p:nvPr/>
        </p:nvSpPr>
        <p:spPr>
          <a:xfrm>
            <a:off x="7864809" y="4190314"/>
            <a:ext cx="585216" cy="585216"/>
          </a:xfrm>
          <a:prstGeom prst="ellipse">
            <a:avLst/>
          </a:prstGeom>
          <a:ln w="15875">
            <a:solidFill>
              <a:srgbClr val="5C9A94"/>
            </a:solidFill>
            <a:prstDash val="solid"/>
          </a:ln>
        </p:spPr>
      </p:sp>
      <p:sp>
        <p:nvSpPr>
          <p:cNvPr id="32" name="Text 26"/>
          <p:cNvSpPr/>
          <p:nvPr/>
        </p:nvSpPr>
        <p:spPr>
          <a:xfrm>
            <a:off x="7563057" y="4812106"/>
            <a:ext cx="1188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7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Nutrition</a:t>
            </a:r>
            <a:endParaRPr lang="en-US" sz="870" dirty="0"/>
          </a:p>
        </p:txBody>
      </p:sp>
      <p:sp>
        <p:nvSpPr>
          <p:cNvPr id="33" name="Shape 27"/>
          <p:cNvSpPr/>
          <p:nvPr/>
        </p:nvSpPr>
        <p:spPr>
          <a:xfrm>
            <a:off x="7217068" y="5081854"/>
            <a:ext cx="585216" cy="585216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34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8998" y="5163784"/>
            <a:ext cx="421356" cy="421356"/>
          </a:xfrm>
          <a:prstGeom prst="rect">
            <a:avLst/>
          </a:prstGeom>
        </p:spPr>
      </p:pic>
      <p:sp>
        <p:nvSpPr>
          <p:cNvPr id="35" name="Shape 28"/>
          <p:cNvSpPr/>
          <p:nvPr/>
        </p:nvSpPr>
        <p:spPr>
          <a:xfrm>
            <a:off x="7217068" y="5081854"/>
            <a:ext cx="585216" cy="585216"/>
          </a:xfrm>
          <a:prstGeom prst="ellipse">
            <a:avLst/>
          </a:prstGeom>
          <a:ln w="15875">
            <a:solidFill>
              <a:srgbClr val="5C9A94"/>
            </a:solidFill>
            <a:prstDash val="solid"/>
          </a:ln>
        </p:spPr>
      </p:sp>
      <p:sp>
        <p:nvSpPr>
          <p:cNvPr id="36" name="Text 29"/>
          <p:cNvSpPr/>
          <p:nvPr/>
        </p:nvSpPr>
        <p:spPr>
          <a:xfrm>
            <a:off x="6915316" y="5703646"/>
            <a:ext cx="1188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7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Medications</a:t>
            </a:r>
            <a:endParaRPr lang="en-US" sz="870" dirty="0"/>
          </a:p>
        </p:txBody>
      </p:sp>
      <p:sp>
        <p:nvSpPr>
          <p:cNvPr id="37" name="Shape 30"/>
          <p:cNvSpPr/>
          <p:nvPr/>
        </p:nvSpPr>
        <p:spPr>
          <a:xfrm>
            <a:off x="6169000" y="5422392"/>
            <a:ext cx="585216" cy="585216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38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0930" y="5504322"/>
            <a:ext cx="421356" cy="421356"/>
          </a:xfrm>
          <a:prstGeom prst="rect">
            <a:avLst/>
          </a:prstGeom>
        </p:spPr>
      </p:pic>
      <p:sp>
        <p:nvSpPr>
          <p:cNvPr id="39" name="Shape 31"/>
          <p:cNvSpPr/>
          <p:nvPr/>
        </p:nvSpPr>
        <p:spPr>
          <a:xfrm>
            <a:off x="6169000" y="5422392"/>
            <a:ext cx="585216" cy="585216"/>
          </a:xfrm>
          <a:prstGeom prst="ellipse">
            <a:avLst/>
          </a:prstGeom>
          <a:ln w="15875">
            <a:solidFill>
              <a:srgbClr val="5C9A94"/>
            </a:solidFill>
            <a:prstDash val="solid"/>
          </a:ln>
        </p:spPr>
      </p:sp>
      <p:sp>
        <p:nvSpPr>
          <p:cNvPr id="40" name="Text 32"/>
          <p:cNvSpPr/>
          <p:nvPr/>
        </p:nvSpPr>
        <p:spPr>
          <a:xfrm>
            <a:off x="5867248" y="6044184"/>
            <a:ext cx="1188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7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Laboratory</a:t>
            </a:r>
            <a:endParaRPr lang="en-US" sz="870" dirty="0"/>
          </a:p>
        </p:txBody>
      </p:sp>
      <p:sp>
        <p:nvSpPr>
          <p:cNvPr id="41" name="Shape 33"/>
          <p:cNvSpPr/>
          <p:nvPr/>
        </p:nvSpPr>
        <p:spPr>
          <a:xfrm>
            <a:off x="5120931" y="5081854"/>
            <a:ext cx="585216" cy="585216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42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2862" y="5163784"/>
            <a:ext cx="421356" cy="421356"/>
          </a:xfrm>
          <a:prstGeom prst="rect">
            <a:avLst/>
          </a:prstGeom>
        </p:spPr>
      </p:pic>
      <p:sp>
        <p:nvSpPr>
          <p:cNvPr id="43" name="Shape 34"/>
          <p:cNvSpPr/>
          <p:nvPr/>
        </p:nvSpPr>
        <p:spPr>
          <a:xfrm>
            <a:off x="5120931" y="5081854"/>
            <a:ext cx="585216" cy="585216"/>
          </a:xfrm>
          <a:prstGeom prst="ellipse">
            <a:avLst/>
          </a:prstGeom>
          <a:ln w="15875">
            <a:solidFill>
              <a:srgbClr val="5C9A94"/>
            </a:solidFill>
            <a:prstDash val="solid"/>
          </a:ln>
        </p:spPr>
      </p:sp>
      <p:sp>
        <p:nvSpPr>
          <p:cNvPr id="44" name="Text 35"/>
          <p:cNvSpPr/>
          <p:nvPr/>
        </p:nvSpPr>
        <p:spPr>
          <a:xfrm>
            <a:off x="4819179" y="5703646"/>
            <a:ext cx="1188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7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Imaging</a:t>
            </a:r>
            <a:endParaRPr lang="en-US" sz="870" dirty="0"/>
          </a:p>
        </p:txBody>
      </p:sp>
      <p:sp>
        <p:nvSpPr>
          <p:cNvPr id="45" name="Shape 36"/>
          <p:cNvSpPr/>
          <p:nvPr/>
        </p:nvSpPr>
        <p:spPr>
          <a:xfrm>
            <a:off x="4473190" y="4190314"/>
            <a:ext cx="585216" cy="585216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46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55120" y="4272244"/>
            <a:ext cx="421356" cy="421356"/>
          </a:xfrm>
          <a:prstGeom prst="rect">
            <a:avLst/>
          </a:prstGeom>
        </p:spPr>
      </p:pic>
      <p:sp>
        <p:nvSpPr>
          <p:cNvPr id="47" name="Shape 37"/>
          <p:cNvSpPr/>
          <p:nvPr/>
        </p:nvSpPr>
        <p:spPr>
          <a:xfrm>
            <a:off x="4473190" y="4190314"/>
            <a:ext cx="585216" cy="585216"/>
          </a:xfrm>
          <a:prstGeom prst="ellipse">
            <a:avLst/>
          </a:prstGeom>
          <a:ln w="15875">
            <a:solidFill>
              <a:srgbClr val="5C9A94"/>
            </a:solidFill>
            <a:prstDash val="solid"/>
          </a:ln>
        </p:spPr>
      </p:sp>
      <p:sp>
        <p:nvSpPr>
          <p:cNvPr id="48" name="Text 38"/>
          <p:cNvSpPr/>
          <p:nvPr/>
        </p:nvSpPr>
        <p:spPr>
          <a:xfrm>
            <a:off x="4171438" y="4812106"/>
            <a:ext cx="1188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7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Wearables</a:t>
            </a:r>
            <a:endParaRPr lang="en-US" sz="870" dirty="0"/>
          </a:p>
        </p:txBody>
      </p:sp>
      <p:sp>
        <p:nvSpPr>
          <p:cNvPr id="49" name="Shape 39"/>
          <p:cNvSpPr/>
          <p:nvPr/>
        </p:nvSpPr>
        <p:spPr>
          <a:xfrm>
            <a:off x="4473190" y="3088310"/>
            <a:ext cx="585216" cy="585216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5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55120" y="3170240"/>
            <a:ext cx="421356" cy="421356"/>
          </a:xfrm>
          <a:prstGeom prst="rect">
            <a:avLst/>
          </a:prstGeom>
        </p:spPr>
      </p:pic>
      <p:sp>
        <p:nvSpPr>
          <p:cNvPr id="51" name="Shape 40"/>
          <p:cNvSpPr/>
          <p:nvPr/>
        </p:nvSpPr>
        <p:spPr>
          <a:xfrm>
            <a:off x="4473190" y="3088310"/>
            <a:ext cx="585216" cy="585216"/>
          </a:xfrm>
          <a:prstGeom prst="ellipse">
            <a:avLst/>
          </a:prstGeom>
          <a:ln w="15875">
            <a:solidFill>
              <a:srgbClr val="5C9A94"/>
            </a:solidFill>
            <a:prstDash val="solid"/>
          </a:ln>
        </p:spPr>
      </p:sp>
      <p:sp>
        <p:nvSpPr>
          <p:cNvPr id="52" name="Text 41"/>
          <p:cNvSpPr/>
          <p:nvPr/>
        </p:nvSpPr>
        <p:spPr>
          <a:xfrm>
            <a:off x="4171438" y="3710102"/>
            <a:ext cx="1188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7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Symptoms</a:t>
            </a:r>
            <a:endParaRPr lang="en-US" sz="870" dirty="0"/>
          </a:p>
        </p:txBody>
      </p:sp>
      <p:sp>
        <p:nvSpPr>
          <p:cNvPr id="53" name="Shape 42"/>
          <p:cNvSpPr/>
          <p:nvPr/>
        </p:nvSpPr>
        <p:spPr>
          <a:xfrm>
            <a:off x="5120931" y="2196770"/>
            <a:ext cx="585216" cy="585216"/>
          </a:xfrm>
          <a:prstGeom prst="ellipse">
            <a:avLst/>
          </a:prstGeom>
          <a:solidFill>
            <a:srgbClr val="FFFFFF"/>
          </a:solidFill>
          <a:ln/>
        </p:spPr>
      </p:sp>
      <p:pic>
        <p:nvPicPr>
          <p:cNvPr id="54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02862" y="2278700"/>
            <a:ext cx="421356" cy="421356"/>
          </a:xfrm>
          <a:prstGeom prst="rect">
            <a:avLst/>
          </a:prstGeom>
        </p:spPr>
      </p:pic>
      <p:sp>
        <p:nvSpPr>
          <p:cNvPr id="55" name="Shape 43"/>
          <p:cNvSpPr/>
          <p:nvPr/>
        </p:nvSpPr>
        <p:spPr>
          <a:xfrm>
            <a:off x="5120931" y="2196770"/>
            <a:ext cx="585216" cy="585216"/>
          </a:xfrm>
          <a:prstGeom prst="ellipse">
            <a:avLst/>
          </a:prstGeom>
          <a:ln w="15875">
            <a:solidFill>
              <a:srgbClr val="5C9A94"/>
            </a:solidFill>
            <a:prstDash val="solid"/>
          </a:ln>
        </p:spPr>
      </p:sp>
      <p:sp>
        <p:nvSpPr>
          <p:cNvPr id="56" name="Text 44"/>
          <p:cNvSpPr/>
          <p:nvPr/>
        </p:nvSpPr>
        <p:spPr>
          <a:xfrm>
            <a:off x="4819179" y="2818562"/>
            <a:ext cx="1188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7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Family &amp; preferences</a:t>
            </a:r>
            <a:endParaRPr lang="en-US" sz="87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062F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66960" y="-1828800"/>
            <a:ext cx="5120640" cy="5120640"/>
          </a:xfrm>
          <a:prstGeom prst="ellipse">
            <a:avLst/>
          </a:prstGeom>
          <a:solidFill>
            <a:srgbClr val="0B4A5E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965960"/>
            <a:ext cx="3291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rgbClr val="5C9A9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8400" dirty="0"/>
          </a:p>
        </p:txBody>
      </p:sp>
      <p:sp>
        <p:nvSpPr>
          <p:cNvPr id="4" name="Shape 2"/>
          <p:cNvSpPr/>
          <p:nvPr/>
        </p:nvSpPr>
        <p:spPr>
          <a:xfrm>
            <a:off x="548640" y="3383280"/>
            <a:ext cx="1188720" cy="0"/>
          </a:xfrm>
          <a:prstGeom prst="line">
            <a:avLst/>
          </a:prstGeom>
          <a:noFill/>
          <a:ln w="31750">
            <a:solidFill>
              <a:srgbClr val="D97D5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3566160"/>
            <a:ext cx="97228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F3F7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Questions for you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548640" y="4434840"/>
            <a:ext cx="8808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FC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the most important part of today's conversation.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FC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1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D97D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10 · UNDERSTANDING THE BURDEN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does the friction really live?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5257800" cy="1234440"/>
          </a:xfrm>
          <a:prstGeom prst="roundRect">
            <a:avLst>
              <a:gd name="adj" fmla="val 6667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731520" y="18013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D97D5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77240" y="2194560"/>
            <a:ext cx="4800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is the biggest administrative burden today?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172200" y="1691640"/>
            <a:ext cx="5257800" cy="1234440"/>
          </a:xfrm>
          <a:prstGeom prst="roundRect">
            <a:avLst>
              <a:gd name="adj" fmla="val 6667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6355080" y="18013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D97D5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6400800" y="2194560"/>
            <a:ext cx="4800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information do you repeatedly ask patients?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48640" y="3200400"/>
            <a:ext cx="5257800" cy="1234440"/>
          </a:xfrm>
          <a:prstGeom prst="roundRect">
            <a:avLst>
              <a:gd name="adj" fmla="val 6667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731520" y="33101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D97D5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777240" y="3703320"/>
            <a:ext cx="4800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frequently missing when you need it?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172200" y="3200400"/>
            <a:ext cx="5257800" cy="1234440"/>
          </a:xfrm>
          <a:prstGeom prst="roundRect">
            <a:avLst>
              <a:gd name="adj" fmla="val 6667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6355080" y="33101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D97D5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6400800" y="3703320"/>
            <a:ext cx="4800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workflows create the most frustration?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548640" y="4709160"/>
            <a:ext cx="5257800" cy="1234440"/>
          </a:xfrm>
          <a:prstGeom prst="roundRect">
            <a:avLst>
              <a:gd name="adj" fmla="val 6667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731520" y="481888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D97D5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777240" y="5212080"/>
            <a:ext cx="4800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data are genuinely difficult to collect?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6172200" y="4709160"/>
            <a:ext cx="5257800" cy="1234440"/>
          </a:xfrm>
          <a:prstGeom prst="roundRect">
            <a:avLst>
              <a:gd name="adj" fmla="val 6667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6355080" y="481888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D97D5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6400800" y="5212080"/>
            <a:ext cx="4800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Could registry population become partially automated?</a:t>
            </a:r>
            <a:endParaRPr lang="en-US" sz="12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D97D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10 · TRUST AND RESPONSIBILITY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should AI help, and where must it stop?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645920"/>
            <a:ext cx="5257800" cy="932688"/>
          </a:xfrm>
          <a:prstGeom prst="roundRect">
            <a:avLst>
              <a:gd name="adj" fmla="val 8824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731520" y="17556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D97D5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77240" y="2148840"/>
            <a:ext cx="4800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Would clinicians trust AI-assisted documentation?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172200" y="1645920"/>
            <a:ext cx="5257800" cy="932688"/>
          </a:xfrm>
          <a:prstGeom prst="roundRect">
            <a:avLst>
              <a:gd name="adj" fmla="val 8824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6355080" y="175564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D97D5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6400800" y="2148840"/>
            <a:ext cx="4800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level of explainability would be required?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48640" y="2779776"/>
            <a:ext cx="5257800" cy="932688"/>
          </a:xfrm>
          <a:prstGeom prst="roundRect">
            <a:avLst>
              <a:gd name="adj" fmla="val 8824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731520" y="288950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D97D5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777240" y="3282696"/>
            <a:ext cx="4800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should humans always stay in the loop?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172200" y="2779776"/>
            <a:ext cx="5257800" cy="932688"/>
          </a:xfrm>
          <a:prstGeom prst="roundRect">
            <a:avLst>
              <a:gd name="adj" fmla="val 8824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6355080" y="288950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D97D5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6400800" y="3282696"/>
            <a:ext cx="4800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should responsibility be shared?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548640" y="3913632"/>
            <a:ext cx="5257800" cy="932688"/>
          </a:xfrm>
          <a:prstGeom prst="roundRect">
            <a:avLst>
              <a:gd name="adj" fmla="val 8824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731520" y="4023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D97D5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777240" y="4416552"/>
            <a:ext cx="4800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workflows would you immediately delegate?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6172200" y="3913632"/>
            <a:ext cx="5257800" cy="932688"/>
          </a:xfrm>
          <a:prstGeom prst="roundRect">
            <a:avLst>
              <a:gd name="adj" fmla="val 8824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6355080" y="40233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D97D5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6400800" y="4416552"/>
            <a:ext cx="4800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should AI never be allowed to act?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548640" y="5047488"/>
            <a:ext cx="5257800" cy="932688"/>
          </a:xfrm>
          <a:prstGeom prst="roundRect">
            <a:avLst>
              <a:gd name="adj" fmla="val 8824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731520" y="515721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D97D5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777240" y="5550408"/>
            <a:ext cx="4800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integrations would provide the highest value?</a:t>
            </a:r>
            <a:endParaRPr lang="en-US" sz="1250" dirty="0"/>
          </a:p>
        </p:txBody>
      </p:sp>
      <p:sp>
        <p:nvSpPr>
          <p:cNvPr id="26" name="Shape 24"/>
          <p:cNvSpPr/>
          <p:nvPr/>
        </p:nvSpPr>
        <p:spPr>
          <a:xfrm>
            <a:off x="6172200" y="5047488"/>
            <a:ext cx="5257800" cy="932688"/>
          </a:xfrm>
          <a:prstGeom prst="roundRect">
            <a:avLst>
              <a:gd name="adj" fmla="val 8824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6355080" y="515721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D97D5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6400800" y="5550408"/>
            <a:ext cx="4800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would make this genuinely useful to you?</a:t>
            </a:r>
            <a:endParaRPr lang="en-US" sz="12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062F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966960" y="-1828800"/>
            <a:ext cx="5120640" cy="5120640"/>
          </a:xfrm>
          <a:prstGeom prst="ellipse">
            <a:avLst/>
          </a:prstGeom>
          <a:solidFill>
            <a:srgbClr val="0B4A5E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1965960"/>
            <a:ext cx="3291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rgbClr val="5C9A9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11</a:t>
            </a:r>
            <a:endParaRPr lang="en-US" sz="8400" dirty="0"/>
          </a:p>
        </p:txBody>
      </p:sp>
      <p:sp>
        <p:nvSpPr>
          <p:cNvPr id="4" name="Shape 2"/>
          <p:cNvSpPr/>
          <p:nvPr/>
        </p:nvSpPr>
        <p:spPr>
          <a:xfrm>
            <a:off x="548640" y="3383280"/>
            <a:ext cx="1188720" cy="0"/>
          </a:xfrm>
          <a:prstGeom prst="line">
            <a:avLst/>
          </a:prstGeom>
          <a:noFill/>
          <a:ln w="31750">
            <a:solidFill>
              <a:srgbClr val="D97D5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3566160"/>
            <a:ext cx="97228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F3F7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Technical discovery</a:t>
            </a:r>
            <a:endParaRPr lang="en-US" sz="3300" dirty="0"/>
          </a:p>
        </p:txBody>
      </p:sp>
      <p:sp>
        <p:nvSpPr>
          <p:cNvPr id="6" name="Text 4"/>
          <p:cNvSpPr/>
          <p:nvPr/>
        </p:nvSpPr>
        <p:spPr>
          <a:xfrm>
            <a:off x="548640" y="4434840"/>
            <a:ext cx="8808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FC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Exploring feasibility, integration, and infrastructure realities together.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FC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</a:t>
            </a:r>
            <a:endParaRPr lang="en-US" sz="10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D97D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11 · POTENTIAL INTEGRATIONS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Systems this could eventually connect with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3520440" cy="1051560"/>
          </a:xfrm>
          <a:prstGeom prst="roundRect">
            <a:avLst>
              <a:gd name="adj" fmla="val 7826"/>
            </a:avLst>
          </a:prstGeom>
          <a:solidFill>
            <a:srgbClr val="EEF4F3"/>
          </a:solidFill>
          <a:ln w="12700">
            <a:solidFill>
              <a:srgbClr val="D8E4E2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" y="1979676"/>
            <a:ext cx="475488" cy="47548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25880" y="1691640"/>
            <a:ext cx="2606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Hospital EMR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4325112" y="1691640"/>
            <a:ext cx="3520440" cy="1051560"/>
          </a:xfrm>
          <a:prstGeom prst="roundRect">
            <a:avLst>
              <a:gd name="adj" fmla="val 7826"/>
            </a:avLst>
          </a:prstGeom>
          <a:solidFill>
            <a:srgbClr val="EEF4F3"/>
          </a:solidFill>
          <a:ln w="12700">
            <a:solidFill>
              <a:srgbClr val="D8E4E2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6280" y="1979676"/>
            <a:ext cx="475488" cy="475488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102352" y="1691640"/>
            <a:ext cx="2606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FHIR / HL7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8101584" y="1691640"/>
            <a:ext cx="3520440" cy="1051560"/>
          </a:xfrm>
          <a:prstGeom prst="roundRect">
            <a:avLst>
              <a:gd name="adj" fmla="val 7826"/>
            </a:avLst>
          </a:prstGeom>
          <a:solidFill>
            <a:srgbClr val="EEF4F3"/>
          </a:solidFill>
          <a:ln w="12700">
            <a:solidFill>
              <a:srgbClr val="D8E4E2"/>
            </a:solidFill>
            <a:prstDash val="solid"/>
          </a:ln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752" y="1979676"/>
            <a:ext cx="475488" cy="475488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878824" y="1691640"/>
            <a:ext cx="2606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REDCap</a:t>
            </a:r>
            <a:endParaRPr lang="en-US" sz="1300" dirty="0"/>
          </a:p>
        </p:txBody>
      </p:sp>
      <p:sp>
        <p:nvSpPr>
          <p:cNvPr id="14" name="Shape 9"/>
          <p:cNvSpPr/>
          <p:nvPr/>
        </p:nvSpPr>
        <p:spPr>
          <a:xfrm>
            <a:off x="548640" y="2962656"/>
            <a:ext cx="3520440" cy="1051560"/>
          </a:xfrm>
          <a:prstGeom prst="roundRect">
            <a:avLst>
              <a:gd name="adj" fmla="val 7826"/>
            </a:avLst>
          </a:prstGeom>
          <a:solidFill>
            <a:srgbClr val="EEF4F3"/>
          </a:solidFill>
          <a:ln w="12700">
            <a:solidFill>
              <a:srgbClr val="D8E4E2"/>
            </a:solidFill>
            <a:prstDash val="solid"/>
          </a:ln>
        </p:spPr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808" y="3250692"/>
            <a:ext cx="475488" cy="475488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325880" y="2962656"/>
            <a:ext cx="2606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Patient apps</a:t>
            </a:r>
            <a:endParaRPr lang="en-US" sz="1300" dirty="0"/>
          </a:p>
        </p:txBody>
      </p:sp>
      <p:sp>
        <p:nvSpPr>
          <p:cNvPr id="17" name="Shape 11"/>
          <p:cNvSpPr/>
          <p:nvPr/>
        </p:nvSpPr>
        <p:spPr>
          <a:xfrm>
            <a:off x="4325112" y="2962656"/>
            <a:ext cx="3520440" cy="1051560"/>
          </a:xfrm>
          <a:prstGeom prst="roundRect">
            <a:avLst>
              <a:gd name="adj" fmla="val 7826"/>
            </a:avLst>
          </a:prstGeom>
          <a:solidFill>
            <a:srgbClr val="EEF4F3"/>
          </a:solidFill>
          <a:ln w="12700">
            <a:solidFill>
              <a:srgbClr val="D8E4E2"/>
            </a:solidFill>
            <a:prstDash val="solid"/>
          </a:ln>
        </p:spPr>
      </p:sp>
      <p:pic>
        <p:nvPicPr>
          <p:cNvPr id="18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6280" y="3250692"/>
            <a:ext cx="475488" cy="475488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5102352" y="2962656"/>
            <a:ext cx="2606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Voice assistants</a:t>
            </a:r>
            <a:endParaRPr lang="en-US" sz="1300" dirty="0"/>
          </a:p>
        </p:txBody>
      </p:sp>
      <p:sp>
        <p:nvSpPr>
          <p:cNvPr id="20" name="Shape 13"/>
          <p:cNvSpPr/>
          <p:nvPr/>
        </p:nvSpPr>
        <p:spPr>
          <a:xfrm>
            <a:off x="8101584" y="2962656"/>
            <a:ext cx="3520440" cy="1051560"/>
          </a:xfrm>
          <a:prstGeom prst="roundRect">
            <a:avLst>
              <a:gd name="adj" fmla="val 7826"/>
            </a:avLst>
          </a:prstGeom>
          <a:solidFill>
            <a:srgbClr val="EEF4F3"/>
          </a:solidFill>
          <a:ln w="12700">
            <a:solidFill>
              <a:srgbClr val="D8E4E2"/>
            </a:solidFill>
            <a:prstDash val="solid"/>
          </a:ln>
        </p:spPr>
      </p:sp>
      <p:pic>
        <p:nvPicPr>
          <p:cNvPr id="2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02752" y="3250692"/>
            <a:ext cx="475488" cy="475488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8878824" y="2962656"/>
            <a:ext cx="2606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Scheduling systems</a:t>
            </a:r>
            <a:endParaRPr lang="en-US" sz="1300" dirty="0"/>
          </a:p>
        </p:txBody>
      </p:sp>
      <p:sp>
        <p:nvSpPr>
          <p:cNvPr id="23" name="Shape 15"/>
          <p:cNvSpPr/>
          <p:nvPr/>
        </p:nvSpPr>
        <p:spPr>
          <a:xfrm>
            <a:off x="548640" y="4233672"/>
            <a:ext cx="3520440" cy="1051560"/>
          </a:xfrm>
          <a:prstGeom prst="roundRect">
            <a:avLst>
              <a:gd name="adj" fmla="val 7826"/>
            </a:avLst>
          </a:prstGeom>
          <a:solidFill>
            <a:srgbClr val="EEF4F3"/>
          </a:solidFill>
          <a:ln w="12700">
            <a:solidFill>
              <a:srgbClr val="D8E4E2"/>
            </a:solidFill>
            <a:prstDash val="solid"/>
          </a:ln>
        </p:spPr>
      </p:sp>
      <p:pic>
        <p:nvPicPr>
          <p:cNvPr id="2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9808" y="4521708"/>
            <a:ext cx="475488" cy="475488"/>
          </a:xfrm>
          <a:prstGeom prst="rect">
            <a:avLst/>
          </a:prstGeom>
        </p:spPr>
      </p:pic>
      <p:sp>
        <p:nvSpPr>
          <p:cNvPr id="25" name="Text 16"/>
          <p:cNvSpPr/>
          <p:nvPr/>
        </p:nvSpPr>
        <p:spPr>
          <a:xfrm>
            <a:off x="1325880" y="4233672"/>
            <a:ext cx="2606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Laboratory systems</a:t>
            </a:r>
            <a:endParaRPr lang="en-US" sz="1300" dirty="0"/>
          </a:p>
        </p:txBody>
      </p:sp>
      <p:sp>
        <p:nvSpPr>
          <p:cNvPr id="26" name="Shape 17"/>
          <p:cNvSpPr/>
          <p:nvPr/>
        </p:nvSpPr>
        <p:spPr>
          <a:xfrm>
            <a:off x="4325112" y="4233672"/>
            <a:ext cx="3520440" cy="1051560"/>
          </a:xfrm>
          <a:prstGeom prst="roundRect">
            <a:avLst>
              <a:gd name="adj" fmla="val 7826"/>
            </a:avLst>
          </a:prstGeom>
          <a:solidFill>
            <a:srgbClr val="EEF4F3"/>
          </a:solidFill>
          <a:ln w="12700">
            <a:solidFill>
              <a:srgbClr val="D8E4E2"/>
            </a:solidFill>
            <a:prstDash val="solid"/>
          </a:ln>
        </p:spPr>
      </p:sp>
      <p:pic>
        <p:nvPicPr>
          <p:cNvPr id="27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26280" y="4521708"/>
            <a:ext cx="475488" cy="475488"/>
          </a:xfrm>
          <a:prstGeom prst="rect">
            <a:avLst/>
          </a:prstGeom>
        </p:spPr>
      </p:pic>
      <p:sp>
        <p:nvSpPr>
          <p:cNvPr id="28" name="Text 18"/>
          <p:cNvSpPr/>
          <p:nvPr/>
        </p:nvSpPr>
        <p:spPr>
          <a:xfrm>
            <a:off x="5102352" y="4233672"/>
            <a:ext cx="2606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Pharmacy systems</a:t>
            </a:r>
            <a:endParaRPr lang="en-US" sz="1300" dirty="0"/>
          </a:p>
        </p:txBody>
      </p:sp>
      <p:sp>
        <p:nvSpPr>
          <p:cNvPr id="29" name="Shape 19"/>
          <p:cNvSpPr/>
          <p:nvPr/>
        </p:nvSpPr>
        <p:spPr>
          <a:xfrm>
            <a:off x="8101584" y="4233672"/>
            <a:ext cx="3520440" cy="1051560"/>
          </a:xfrm>
          <a:prstGeom prst="roundRect">
            <a:avLst>
              <a:gd name="adj" fmla="val 7826"/>
            </a:avLst>
          </a:prstGeom>
          <a:solidFill>
            <a:srgbClr val="EEF4F3"/>
          </a:solidFill>
          <a:ln w="12700">
            <a:solidFill>
              <a:srgbClr val="D8E4E2"/>
            </a:solidFill>
            <a:prstDash val="solid"/>
          </a:ln>
        </p:spPr>
      </p:sp>
      <p:pic>
        <p:nvPicPr>
          <p:cNvPr id="3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02752" y="4521708"/>
            <a:ext cx="475488" cy="475488"/>
          </a:xfrm>
          <a:prstGeom prst="rect">
            <a:avLst/>
          </a:prstGeom>
        </p:spPr>
      </p:pic>
      <p:sp>
        <p:nvSpPr>
          <p:cNvPr id="31" name="Text 20"/>
          <p:cNvSpPr/>
          <p:nvPr/>
        </p:nvSpPr>
        <p:spPr>
          <a:xfrm>
            <a:off x="8878824" y="4233672"/>
            <a:ext cx="26060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Medication delivery</a:t>
            </a:r>
            <a:endParaRPr lang="en-US" sz="1300" dirty="0"/>
          </a:p>
        </p:txBody>
      </p:sp>
      <p:sp>
        <p:nvSpPr>
          <p:cNvPr id="32" name="Text 21"/>
          <p:cNvSpPr/>
          <p:nvPr/>
        </p:nvSpPr>
        <p:spPr>
          <a:xfrm>
            <a:off x="548640" y="507492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of these are realistic in your environment — and which are not?</a:t>
            </a:r>
            <a:endParaRPr lang="en-US" sz="13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9441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200" kern="0" dirty="0">
                <a:solidFill>
                  <a:srgbClr val="D97D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11 · IDENTITY, CONSENT, AND INFRASTRUCTURE</a:t>
            </a:r>
            <a:endParaRPr lang="en-US" sz="1250" dirty="0"/>
          </a:p>
        </p:txBody>
      </p:sp>
      <p:sp>
        <p:nvSpPr>
          <p:cNvPr id="3" name="Text 1"/>
          <p:cNvSpPr/>
          <p:nvPr/>
        </p:nvSpPr>
        <p:spPr>
          <a:xfrm>
            <a:off x="548640" y="676656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D2B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Questions around trust and interoperability</a:t>
            </a:r>
            <a:endParaRPr lang="en-US" sz="2900" dirty="0"/>
          </a:p>
        </p:txBody>
      </p:sp>
      <p:sp>
        <p:nvSpPr>
          <p:cNvPr id="4" name="Text 2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E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548640" y="1691640"/>
            <a:ext cx="5257800" cy="1234440"/>
          </a:xfrm>
          <a:prstGeom prst="roundRect">
            <a:avLst>
              <a:gd name="adj" fmla="val 6667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731520" y="18013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D97D5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77240" y="2194560"/>
            <a:ext cx="4800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should identity and consent be managed?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172200" y="1691640"/>
            <a:ext cx="5257800" cy="1234440"/>
          </a:xfrm>
          <a:prstGeom prst="roundRect">
            <a:avLst>
              <a:gd name="adj" fmla="val 6667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6355080" y="18013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D97D5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6400800" y="2194560"/>
            <a:ext cx="4800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do we respect patient-owned data?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548640" y="3200400"/>
            <a:ext cx="5257800" cy="1234440"/>
          </a:xfrm>
          <a:prstGeom prst="roundRect">
            <a:avLst>
              <a:gd name="adj" fmla="val 6667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731520" y="33101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D97D5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777240" y="3703320"/>
            <a:ext cx="4800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offline capabilities would be required?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172200" y="3200400"/>
            <a:ext cx="5257800" cy="1234440"/>
          </a:xfrm>
          <a:prstGeom prst="roundRect">
            <a:avLst>
              <a:gd name="adj" fmla="val 6667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6355080" y="33101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D97D5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6400800" y="3703320"/>
            <a:ext cx="4800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privacy safeguards are non-negotiable?</a:t>
            </a:r>
            <a:endParaRPr lang="en-US" sz="1250" dirty="0"/>
          </a:p>
        </p:txBody>
      </p:sp>
      <p:sp>
        <p:nvSpPr>
          <p:cNvPr id="17" name="Shape 15"/>
          <p:cNvSpPr/>
          <p:nvPr/>
        </p:nvSpPr>
        <p:spPr>
          <a:xfrm>
            <a:off x="548640" y="4709160"/>
            <a:ext cx="5257800" cy="1234440"/>
          </a:xfrm>
          <a:prstGeom prst="roundRect">
            <a:avLst>
              <a:gd name="adj" fmla="val 6667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731520" y="481888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D97D5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777240" y="5212080"/>
            <a:ext cx="4800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Australian healthcare infrastructure require?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6172200" y="4709160"/>
            <a:ext cx="5257800" cy="1234440"/>
          </a:xfrm>
          <a:prstGeom prst="roundRect">
            <a:avLst>
              <a:gd name="adj" fmla="val 6667"/>
            </a:avLst>
          </a:prstGeom>
          <a:solidFill>
            <a:srgbClr val="F7FAF9"/>
          </a:solidFill>
          <a:ln/>
          <a:effectLst>
            <a:outerShdw sx="100000" sy="100000" kx="0" ky="0" algn="bl" rotWithShape="0" blurRad="88900" dist="25400" dir="5400000">
              <a:srgbClr val="1D2B2E">
                <a:alpha val="10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6355080" y="481888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D97D5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6400800" y="5212080"/>
            <a:ext cx="4800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D2B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true interoperability look like here?</a:t>
            </a:r>
            <a:endParaRPr lang="en-US" sz="12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062F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784080" y="-1828800"/>
            <a:ext cx="5120640" cy="5120640"/>
          </a:xfrm>
          <a:prstGeom prst="ellipse">
            <a:avLst/>
          </a:prstGeom>
          <a:solidFill>
            <a:srgbClr val="0B4A5E"/>
          </a:solidFill>
          <a:ln/>
        </p:spPr>
      </p:sp>
      <p:sp>
        <p:nvSpPr>
          <p:cNvPr id="3" name="Shape 1"/>
          <p:cNvSpPr/>
          <p:nvPr/>
        </p:nvSpPr>
        <p:spPr>
          <a:xfrm>
            <a:off x="-2103120" y="4206240"/>
            <a:ext cx="4206240" cy="4206240"/>
          </a:xfrm>
          <a:prstGeom prst="ellipse">
            <a:avLst/>
          </a:prstGeom>
          <a:solidFill>
            <a:srgbClr val="0B4A5E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965960"/>
            <a:ext cx="10515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AFC6C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 are not trying to replace clinicians.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548640" y="2697480"/>
            <a:ext cx="107899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3F7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 are trying to make continuous care feel truly continuous.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548640" y="3886200"/>
            <a:ext cx="1188720" cy="0"/>
          </a:xfrm>
          <a:prstGeom prst="line">
            <a:avLst/>
          </a:prstGeom>
          <a:noFill/>
          <a:ln w="31750">
            <a:solidFill>
              <a:srgbClr val="D97D5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48640" y="4069080"/>
            <a:ext cx="8961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9CBC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Our hope is that no patient or family ever feels alone between appointments.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48640" y="58521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FC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you for your time, expertise, and honesty.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1551615" y="6473952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AFC6C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38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ArioMed — Clinical Discovery Discussion</dc:title>
  <dc:subject>PptxGenJS Presentation</dc:subject>
  <dc:creator>ArioMed</dc:creator>
  <cp:lastModifiedBy>ArioMed</cp:lastModifiedBy>
  <cp:revision>1</cp:revision>
  <dcterms:created xsi:type="dcterms:W3CDTF">2026-07-09T07:07:07Z</dcterms:created>
  <dcterms:modified xsi:type="dcterms:W3CDTF">2026-07-09T07:07:07Z</dcterms:modified>
</cp:coreProperties>
</file>